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8"/>
  </p:notesMasterIdLst>
  <p:sldIdLst>
    <p:sldId id="302" r:id="rId2"/>
    <p:sldId id="313" r:id="rId3"/>
    <p:sldId id="323" r:id="rId4"/>
    <p:sldId id="285" r:id="rId5"/>
    <p:sldId id="324" r:id="rId6"/>
    <p:sldId id="325" r:id="rId7"/>
    <p:sldId id="316" r:id="rId8"/>
    <p:sldId id="318" r:id="rId9"/>
    <p:sldId id="327" r:id="rId10"/>
    <p:sldId id="312" r:id="rId11"/>
    <p:sldId id="304" r:id="rId12"/>
    <p:sldId id="289" r:id="rId13"/>
    <p:sldId id="311" r:id="rId14"/>
    <p:sldId id="326" r:id="rId15"/>
    <p:sldId id="292" r:id="rId16"/>
    <p:sldId id="297" r:id="rId17"/>
  </p:sldIdLst>
  <p:sldSz cx="12192000" cy="6858000"/>
  <p:notesSz cx="6858000" cy="9144000"/>
  <p:defaultTextStyle>
    <a:defPPr>
      <a:defRPr lang="vi-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Kiểu Trung bình 2 - Màu chủ đề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Không có Kiểu, Không có Lưới">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93D81CF-94F2-401A-BA57-92F5A7B2D0C5}" styleName="Kiểu Trung bình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940675A-B579-460E-94D1-54222C63F5DA}" styleName="Không có Kiểu, Lưới Bảng">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73A0DAA-6AF3-43AB-8588-CEC1D06C72B9}" styleName="Kiểu Trung bình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16DA210-FB5B-4158-B5E0-FEB733F419BA}" styleName="Kiểu Sáng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525" autoAdjust="0"/>
    <p:restoredTop sz="74818" autoAdjust="0"/>
  </p:normalViewPr>
  <p:slideViewPr>
    <p:cSldViewPr snapToGrid="0">
      <p:cViewPr>
        <p:scale>
          <a:sx n="50" d="100"/>
          <a:sy n="50" d="100"/>
        </p:scale>
        <p:origin x="1300" y="15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Chỗ dành sẵn cho Đầu trang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vi-VN"/>
          </a:p>
        </p:txBody>
      </p:sp>
      <p:sp>
        <p:nvSpPr>
          <p:cNvPr id="3" name="Chỗ dành sẵn cho Ngày tháng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AA1A799-3FD6-42EF-B33F-94303F6054E4}" type="datetimeFigureOut">
              <a:rPr lang="vi-VN" smtClean="0"/>
              <a:t>17/07/2023</a:t>
            </a:fld>
            <a:endParaRPr lang="vi-VN"/>
          </a:p>
        </p:txBody>
      </p:sp>
      <p:sp>
        <p:nvSpPr>
          <p:cNvPr id="4" name="Chỗ dành sẵn cho Hình ảnh của Bản chiế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vi-VN"/>
          </a:p>
        </p:txBody>
      </p:sp>
      <p:sp>
        <p:nvSpPr>
          <p:cNvPr id="5" name="Chỗ dành sẵn cho Ghi chú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p>
        </p:txBody>
      </p:sp>
      <p:sp>
        <p:nvSpPr>
          <p:cNvPr id="6" name="Chỗ dành sẵn cho Chân trang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vi-VN"/>
          </a:p>
        </p:txBody>
      </p:sp>
      <p:sp>
        <p:nvSpPr>
          <p:cNvPr id="7" name="Chỗ dành sẵn cho Số hiệu Bản chiế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63D72EB-61C2-44E4-960F-221FA4A34A0D}" type="slidenum">
              <a:rPr lang="vi-VN" smtClean="0"/>
              <a:t>‹#›</a:t>
            </a:fld>
            <a:endParaRPr lang="vi-VN"/>
          </a:p>
        </p:txBody>
      </p:sp>
    </p:spTree>
    <p:extLst>
      <p:ext uri="{BB962C8B-B14F-4D97-AF65-F5344CB8AC3E}">
        <p14:creationId xmlns:p14="http://schemas.microsoft.com/office/powerpoint/2010/main" val="38462033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Arial" panose="020B0604020202020204" pitchFamily="34" charset="0"/>
              <a:ea typeface="Arial" panose="020B0604020202020204" pitchFamily="34" charset="0"/>
              <a:cs typeface="Times New Roman" panose="02020603050405020304" pitchFamily="18" charset="0"/>
            </a:endParaRPr>
          </a:p>
        </p:txBody>
      </p:sp>
      <p:sp>
        <p:nvSpPr>
          <p:cNvPr id="4" name="Chỗ dành sẵn cho Số hiệu Bản chiếu 3"/>
          <p:cNvSpPr>
            <a:spLocks noGrp="1"/>
          </p:cNvSpPr>
          <p:nvPr>
            <p:ph type="sldNum" sz="quarter" idx="5"/>
          </p:nvPr>
        </p:nvSpPr>
        <p:spPr/>
        <p:txBody>
          <a:bodyPr/>
          <a:lstStyle/>
          <a:p>
            <a:fld id="{763D72EB-61C2-44E4-960F-221FA4A34A0D}" type="slidenum">
              <a:rPr lang="vi-VN" smtClean="0"/>
              <a:t>1</a:t>
            </a:fld>
            <a:endParaRPr lang="vi-VN"/>
          </a:p>
        </p:txBody>
      </p:sp>
    </p:spTree>
    <p:extLst>
      <p:ext uri="{BB962C8B-B14F-4D97-AF65-F5344CB8AC3E}">
        <p14:creationId xmlns:p14="http://schemas.microsoft.com/office/powerpoint/2010/main" val="16016372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pPr algn="just">
              <a:lnSpc>
                <a:spcPct val="107000"/>
              </a:lnSpc>
              <a:spcAft>
                <a:spcPts val="800"/>
              </a:spcAft>
            </a:pPr>
            <a:endParaRPr lang="vi-VN" sz="1800" dirty="0">
              <a:effectLst/>
              <a:latin typeface="Arial" panose="020B0604020202020204" pitchFamily="34" charset="0"/>
              <a:ea typeface="Arial" panose="020B0604020202020204" pitchFamily="34" charset="0"/>
              <a:cs typeface="Times New Roman" panose="02020603050405020304" pitchFamily="18" charset="0"/>
            </a:endParaRPr>
          </a:p>
        </p:txBody>
      </p:sp>
      <p:sp>
        <p:nvSpPr>
          <p:cNvPr id="4" name="Chỗ dành sẵn cho Số hiệu Bản chiếu 3"/>
          <p:cNvSpPr>
            <a:spLocks noGrp="1"/>
          </p:cNvSpPr>
          <p:nvPr>
            <p:ph type="sldNum" sz="quarter" idx="5"/>
          </p:nvPr>
        </p:nvSpPr>
        <p:spPr/>
        <p:txBody>
          <a:bodyPr/>
          <a:lstStyle/>
          <a:p>
            <a:fld id="{763D72EB-61C2-44E4-960F-221FA4A34A0D}" type="slidenum">
              <a:rPr lang="vi-VN" smtClean="0"/>
              <a:t>10</a:t>
            </a:fld>
            <a:endParaRPr lang="vi-VN"/>
          </a:p>
        </p:txBody>
      </p:sp>
    </p:spTree>
    <p:extLst>
      <p:ext uri="{BB962C8B-B14F-4D97-AF65-F5344CB8AC3E}">
        <p14:creationId xmlns:p14="http://schemas.microsoft.com/office/powerpoint/2010/main" val="30503917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pPr algn="just">
              <a:lnSpc>
                <a:spcPct val="107000"/>
              </a:lnSpc>
              <a:spcAft>
                <a:spcPts val="800"/>
              </a:spcAft>
            </a:pPr>
            <a:endParaRPr lang="vi-VN" sz="1800" dirty="0">
              <a:effectLst/>
              <a:latin typeface="Arial" panose="020B0604020202020204" pitchFamily="34" charset="0"/>
              <a:ea typeface="Arial" panose="020B0604020202020204" pitchFamily="34" charset="0"/>
              <a:cs typeface="Times New Roman" panose="02020603050405020304" pitchFamily="18" charset="0"/>
            </a:endParaRPr>
          </a:p>
        </p:txBody>
      </p:sp>
      <p:sp>
        <p:nvSpPr>
          <p:cNvPr id="4" name="Chỗ dành sẵn cho Số hiệu Bản chiếu 3"/>
          <p:cNvSpPr>
            <a:spLocks noGrp="1"/>
          </p:cNvSpPr>
          <p:nvPr>
            <p:ph type="sldNum" sz="quarter" idx="5"/>
          </p:nvPr>
        </p:nvSpPr>
        <p:spPr/>
        <p:txBody>
          <a:bodyPr/>
          <a:lstStyle/>
          <a:p>
            <a:fld id="{763D72EB-61C2-44E4-960F-221FA4A34A0D}" type="slidenum">
              <a:rPr lang="vi-VN" smtClean="0"/>
              <a:t>11</a:t>
            </a:fld>
            <a:endParaRPr lang="vi-VN"/>
          </a:p>
        </p:txBody>
      </p:sp>
    </p:spTree>
    <p:extLst>
      <p:ext uri="{BB962C8B-B14F-4D97-AF65-F5344CB8AC3E}">
        <p14:creationId xmlns:p14="http://schemas.microsoft.com/office/powerpoint/2010/main" val="16947168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pPr algn="just">
              <a:lnSpc>
                <a:spcPct val="107000"/>
              </a:lnSpc>
              <a:spcAft>
                <a:spcPts val="800"/>
              </a:spcAft>
            </a:pPr>
            <a:endParaRPr lang="vi-VN" sz="1800" dirty="0">
              <a:effectLst/>
              <a:latin typeface="Arial" panose="020B0604020202020204" pitchFamily="34" charset="0"/>
              <a:ea typeface="Arial" panose="020B0604020202020204" pitchFamily="34" charset="0"/>
              <a:cs typeface="Times New Roman" panose="02020603050405020304" pitchFamily="18" charset="0"/>
            </a:endParaRPr>
          </a:p>
        </p:txBody>
      </p:sp>
      <p:sp>
        <p:nvSpPr>
          <p:cNvPr id="4" name="Chỗ dành sẵn cho Số hiệu Bản chiếu 3"/>
          <p:cNvSpPr>
            <a:spLocks noGrp="1"/>
          </p:cNvSpPr>
          <p:nvPr>
            <p:ph type="sldNum" sz="quarter" idx="5"/>
          </p:nvPr>
        </p:nvSpPr>
        <p:spPr/>
        <p:txBody>
          <a:bodyPr/>
          <a:lstStyle/>
          <a:p>
            <a:fld id="{763D72EB-61C2-44E4-960F-221FA4A34A0D}" type="slidenum">
              <a:rPr lang="vi-VN" smtClean="0"/>
              <a:t>12</a:t>
            </a:fld>
            <a:endParaRPr lang="vi-VN"/>
          </a:p>
        </p:txBody>
      </p:sp>
    </p:spTree>
    <p:extLst>
      <p:ext uri="{BB962C8B-B14F-4D97-AF65-F5344CB8AC3E}">
        <p14:creationId xmlns:p14="http://schemas.microsoft.com/office/powerpoint/2010/main" val="14648641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pPr algn="just">
              <a:lnSpc>
                <a:spcPct val="107000"/>
              </a:lnSpc>
              <a:spcAft>
                <a:spcPts val="800"/>
              </a:spcAft>
            </a:pPr>
            <a:endParaRPr lang="vi-VN" sz="1800" dirty="0">
              <a:effectLst/>
              <a:latin typeface="Arial" panose="020B0604020202020204" pitchFamily="34" charset="0"/>
              <a:ea typeface="Arial" panose="020B0604020202020204" pitchFamily="34" charset="0"/>
              <a:cs typeface="Times New Roman" panose="02020603050405020304" pitchFamily="18" charset="0"/>
            </a:endParaRPr>
          </a:p>
        </p:txBody>
      </p:sp>
      <p:sp>
        <p:nvSpPr>
          <p:cNvPr id="4" name="Chỗ dành sẵn cho Số hiệu Bản chiếu 3"/>
          <p:cNvSpPr>
            <a:spLocks noGrp="1"/>
          </p:cNvSpPr>
          <p:nvPr>
            <p:ph type="sldNum" sz="quarter" idx="5"/>
          </p:nvPr>
        </p:nvSpPr>
        <p:spPr/>
        <p:txBody>
          <a:bodyPr/>
          <a:lstStyle/>
          <a:p>
            <a:fld id="{763D72EB-61C2-44E4-960F-221FA4A34A0D}" type="slidenum">
              <a:rPr lang="vi-VN" smtClean="0"/>
              <a:t>13</a:t>
            </a:fld>
            <a:endParaRPr lang="vi-VN"/>
          </a:p>
        </p:txBody>
      </p:sp>
    </p:spTree>
    <p:extLst>
      <p:ext uri="{BB962C8B-B14F-4D97-AF65-F5344CB8AC3E}">
        <p14:creationId xmlns:p14="http://schemas.microsoft.com/office/powerpoint/2010/main" val="11854087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pPr algn="just">
              <a:lnSpc>
                <a:spcPct val="107000"/>
              </a:lnSpc>
              <a:spcAft>
                <a:spcPts val="800"/>
              </a:spcAft>
            </a:pPr>
            <a:endParaRPr lang="vi-VN" sz="1800" dirty="0">
              <a:effectLst/>
              <a:latin typeface="Arial" panose="020B0604020202020204" pitchFamily="34" charset="0"/>
              <a:ea typeface="Arial" panose="020B0604020202020204" pitchFamily="34" charset="0"/>
              <a:cs typeface="Times New Roman" panose="02020603050405020304" pitchFamily="18" charset="0"/>
            </a:endParaRPr>
          </a:p>
        </p:txBody>
      </p:sp>
      <p:sp>
        <p:nvSpPr>
          <p:cNvPr id="4" name="Chỗ dành sẵn cho Số hiệu Bản chiếu 3"/>
          <p:cNvSpPr>
            <a:spLocks noGrp="1"/>
          </p:cNvSpPr>
          <p:nvPr>
            <p:ph type="sldNum" sz="quarter" idx="5"/>
          </p:nvPr>
        </p:nvSpPr>
        <p:spPr/>
        <p:txBody>
          <a:bodyPr/>
          <a:lstStyle/>
          <a:p>
            <a:fld id="{763D72EB-61C2-44E4-960F-221FA4A34A0D}" type="slidenum">
              <a:rPr lang="vi-VN" smtClean="0"/>
              <a:t>14</a:t>
            </a:fld>
            <a:endParaRPr lang="vi-VN"/>
          </a:p>
        </p:txBody>
      </p:sp>
    </p:spTree>
    <p:extLst>
      <p:ext uri="{BB962C8B-B14F-4D97-AF65-F5344CB8AC3E}">
        <p14:creationId xmlns:p14="http://schemas.microsoft.com/office/powerpoint/2010/main" val="15844845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Chỗ dành sẵn cho Ghi chú 2"/>
              <p:cNvSpPr>
                <a:spLocks noGrp="1"/>
              </p:cNvSpPr>
              <p:nvPr>
                <p:ph type="body" idx="1"/>
              </p:nvPr>
            </p:nvSpPr>
            <p:spPr/>
            <p:txBody>
              <a:bodyPr/>
              <a:lstStyle/>
              <a:p>
                <a:pPr marL="0" marR="0" lvl="0" indent="0" algn="just" defTabSz="914400" rtl="0" eaLnBrk="1" fontAlgn="auto" latinLnBrk="0" hangingPunct="1">
                  <a:lnSpc>
                    <a:spcPct val="107000"/>
                  </a:lnSpc>
                  <a:spcBef>
                    <a:spcPts val="0"/>
                  </a:spcBef>
                  <a:spcAft>
                    <a:spcPts val="800"/>
                  </a:spcAft>
                  <a:buClrTx/>
                  <a:buSzTx/>
                  <a:buFontTx/>
                  <a:buNone/>
                  <a:tabLst/>
                  <a:defRPr/>
                </a:pPr>
                <a:r>
                  <a:rPr lang="vi-VN" sz="1800" dirty="0">
                    <a:effectLst/>
                    <a:latin typeface="Times New Roman" panose="02020603050405020304" pitchFamily="18" charset="0"/>
                    <a:ea typeface="Arial" panose="020B0604020202020204" pitchFamily="34" charset="0"/>
                  </a:rPr>
                  <a:t>Nghiên cứu xây dựng được mô hình bản sao số cho </a:t>
                </a:r>
                <a:r>
                  <a:rPr lang="vi-VN" sz="1800" dirty="0" err="1">
                    <a:effectLst/>
                    <a:latin typeface="Times New Roman" panose="02020603050405020304" pitchFamily="18" charset="0"/>
                    <a:ea typeface="Arial" panose="020B0604020202020204" pitchFamily="34" charset="0"/>
                  </a:rPr>
                  <a:t>robot</a:t>
                </a:r>
                <a:r>
                  <a:rPr lang="vi-VN" sz="1800" dirty="0">
                    <a:effectLst/>
                    <a:latin typeface="Times New Roman" panose="02020603050405020304" pitchFamily="18" charset="0"/>
                    <a:ea typeface="Arial" panose="020B0604020202020204" pitchFamily="34" charset="0"/>
                  </a:rPr>
                  <a:t> với các mục tiêu đề ra</a:t>
                </a:r>
                <a:r>
                  <a:rPr lang="en-US" sz="1800" dirty="0">
                    <a:effectLst/>
                    <a:latin typeface="Times New Roman" panose="02020603050405020304" pitchFamily="18" charset="0"/>
                    <a:ea typeface="Arial" panose="020B0604020202020204" pitchFamily="34" charset="0"/>
                  </a:rPr>
                  <a:t> </a:t>
                </a:r>
                <a:r>
                  <a:rPr lang="en-US" sz="1800" dirty="0" err="1">
                    <a:effectLst/>
                    <a:latin typeface="Times New Roman" panose="02020603050405020304" pitchFamily="18" charset="0"/>
                    <a:ea typeface="Arial" panose="020B0604020202020204" pitchFamily="34" charset="0"/>
                  </a:rPr>
                  <a:t>với</a:t>
                </a:r>
                <a:r>
                  <a:rPr lang="en-US" sz="1800" dirty="0">
                    <a:effectLst/>
                    <a:latin typeface="Times New Roman" panose="02020603050405020304" pitchFamily="18" charset="0"/>
                    <a:ea typeface="Arial" panose="020B0604020202020204" pitchFamily="34" charset="0"/>
                  </a:rPr>
                  <a:t> </a:t>
                </a:r>
                <a:r>
                  <a:rPr lang="en-US" sz="1800" dirty="0" err="1">
                    <a:effectLst/>
                    <a:latin typeface="Times New Roman" panose="02020603050405020304" pitchFamily="18" charset="0"/>
                    <a:ea typeface="Arial" panose="020B0604020202020204" pitchFamily="34" charset="0"/>
                  </a:rPr>
                  <a:t>độ</a:t>
                </a:r>
                <a:r>
                  <a:rPr lang="en-US" sz="1800" dirty="0">
                    <a:effectLst/>
                    <a:latin typeface="Times New Roman" panose="02020603050405020304" pitchFamily="18" charset="0"/>
                    <a:ea typeface="Arial" panose="020B0604020202020204" pitchFamily="34" charset="0"/>
                  </a:rPr>
                  <a:t> </a:t>
                </a:r>
                <a:r>
                  <a:rPr lang="en-US" sz="1800" dirty="0" err="1">
                    <a:effectLst/>
                    <a:latin typeface="Times New Roman" panose="02020603050405020304" pitchFamily="18" charset="0"/>
                    <a:ea typeface="Arial" panose="020B0604020202020204" pitchFamily="34" charset="0"/>
                  </a:rPr>
                  <a:t>trễ</a:t>
                </a:r>
                <a:r>
                  <a:rPr lang="en-US" sz="1800" dirty="0">
                    <a:effectLst/>
                    <a:latin typeface="Times New Roman" panose="02020603050405020304" pitchFamily="18" charset="0"/>
                    <a:ea typeface="Arial" panose="020B0604020202020204" pitchFamily="34" charset="0"/>
                  </a:rPr>
                  <a:t> </a:t>
                </a:r>
                <a:r>
                  <a:rPr lang="en-US" sz="1800" dirty="0" err="1">
                    <a:effectLst/>
                    <a:latin typeface="Times New Roman" panose="02020603050405020304" pitchFamily="18" charset="0"/>
                    <a:ea typeface="Arial" panose="020B0604020202020204" pitchFamily="34" charset="0"/>
                  </a:rPr>
                  <a:t>khoảng</a:t>
                </a:r>
                <a:r>
                  <a:rPr lang="en-US" sz="1800" dirty="0">
                    <a:effectLst/>
                    <a:latin typeface="Times New Roman" panose="02020603050405020304" pitchFamily="18" charset="0"/>
                    <a:ea typeface="Arial" panose="020B0604020202020204" pitchFamily="34" charset="0"/>
                  </a:rPr>
                  <a:t> 7.72 </a:t>
                </a:r>
                <a:r>
                  <a:rPr lang="en-US" sz="1800" dirty="0" err="1">
                    <a:effectLst/>
                    <a:latin typeface="Times New Roman" panose="02020603050405020304" pitchFamily="18" charset="0"/>
                    <a:ea typeface="Arial" panose="020B0604020202020204" pitchFamily="34" charset="0"/>
                  </a:rPr>
                  <a:t>ms</a:t>
                </a:r>
                <a:r>
                  <a:rPr lang="en-US" sz="1800" dirty="0">
                    <a:effectLst/>
                    <a:latin typeface="Times New Roman" panose="02020603050405020304" pitchFamily="18" charset="0"/>
                    <a:ea typeface="Arial" panose="020B0604020202020204" pitchFamily="34" charset="0"/>
                  </a:rPr>
                  <a:t> </a:t>
                </a:r>
                <a:r>
                  <a:rPr lang="en-US" sz="1800" dirty="0" err="1">
                    <a:effectLst/>
                    <a:latin typeface="Times New Roman" panose="02020603050405020304" pitchFamily="18" charset="0"/>
                    <a:ea typeface="Arial" panose="020B0604020202020204" pitchFamily="34" charset="0"/>
                  </a:rPr>
                  <a:t>và</a:t>
                </a:r>
                <a:r>
                  <a:rPr lang="en-US" sz="1800" dirty="0">
                    <a:effectLst/>
                    <a:latin typeface="Times New Roman" panose="02020603050405020304" pitchFamily="18" charset="0"/>
                    <a:ea typeface="Arial" panose="020B0604020202020204" pitchFamily="34" charset="0"/>
                  </a:rPr>
                  <a:t> </a:t>
                </a:r>
                <a:r>
                  <a:rPr lang="en-US" sz="1800" dirty="0" err="1">
                    <a:effectLst/>
                    <a:latin typeface="Times New Roman" panose="02020603050405020304" pitchFamily="18" charset="0"/>
                    <a:ea typeface="Arial" panose="020B0604020202020204" pitchFamily="34" charset="0"/>
                  </a:rPr>
                  <a:t>sai</a:t>
                </a:r>
                <a:r>
                  <a:rPr lang="en-US" sz="1800" dirty="0">
                    <a:effectLst/>
                    <a:latin typeface="Times New Roman" panose="02020603050405020304" pitchFamily="18" charset="0"/>
                    <a:ea typeface="Arial" panose="020B0604020202020204" pitchFamily="34" charset="0"/>
                  </a:rPr>
                  <a:t> </a:t>
                </a:r>
                <a:r>
                  <a:rPr lang="en-US" sz="1800" dirty="0" err="1">
                    <a:effectLst/>
                    <a:latin typeface="Times New Roman" panose="02020603050405020304" pitchFamily="18" charset="0"/>
                    <a:ea typeface="Arial" panose="020B0604020202020204" pitchFamily="34" charset="0"/>
                  </a:rPr>
                  <a:t>số</a:t>
                </a:r>
                <a:r>
                  <a:rPr lang="en-US" sz="1800" dirty="0">
                    <a:effectLst/>
                    <a:latin typeface="Times New Roman" panose="02020603050405020304" pitchFamily="18" charset="0"/>
                    <a:ea typeface="Arial" panose="020B0604020202020204" pitchFamily="34" charset="0"/>
                  </a:rPr>
                  <a:t> </a:t>
                </a:r>
                <a:r>
                  <a:rPr lang="en-US" sz="1800" dirty="0" err="1">
                    <a:effectLst/>
                    <a:latin typeface="Times New Roman" panose="02020603050405020304" pitchFamily="18" charset="0"/>
                    <a:ea typeface="Arial" panose="020B0604020202020204" pitchFamily="34" charset="0"/>
                  </a:rPr>
                  <a:t>khá</a:t>
                </a:r>
                <a:r>
                  <a:rPr lang="en-US" sz="1800" dirty="0">
                    <a:effectLst/>
                    <a:latin typeface="Times New Roman" panose="02020603050405020304" pitchFamily="18" charset="0"/>
                    <a:ea typeface="Arial" panose="020B0604020202020204" pitchFamily="34" charset="0"/>
                  </a:rPr>
                  <a:t> </a:t>
                </a:r>
                <a:r>
                  <a:rPr lang="en-US" sz="1800" dirty="0" err="1">
                    <a:effectLst/>
                    <a:latin typeface="Times New Roman" panose="02020603050405020304" pitchFamily="18" charset="0"/>
                    <a:ea typeface="Arial" panose="020B0604020202020204" pitchFamily="34" charset="0"/>
                  </a:rPr>
                  <a:t>thấp</a:t>
                </a:r>
                <a:r>
                  <a:rPr lang="en-US" sz="1800" dirty="0">
                    <a:effectLst/>
                    <a:latin typeface="Times New Roman" panose="02020603050405020304" pitchFamily="18" charset="0"/>
                    <a:ea typeface="Arial" panose="020B0604020202020204" pitchFamily="34" charset="0"/>
                  </a:rPr>
                  <a:t>.</a:t>
                </a:r>
                <a:r>
                  <a:rPr lang="vi-VN" sz="1800" dirty="0">
                    <a:effectLst/>
                    <a:latin typeface="Times New Roman" panose="02020603050405020304" pitchFamily="18" charset="0"/>
                    <a:ea typeface="Arial" panose="020B0604020202020204" pitchFamily="34" charset="0"/>
                  </a:rPr>
                  <a:t> Tuy nhiên hệ thống chỉ mới thu thập dữ liệu từ một loại cảm biến, chưa đề cập đến các vấn đề dự báo, xử lý va chạm hay huấn luyện </a:t>
                </a:r>
                <a:r>
                  <a:rPr lang="vi-VN" sz="1800" dirty="0" err="1">
                    <a:effectLst/>
                    <a:latin typeface="Times New Roman" panose="02020603050405020304" pitchFamily="18" charset="0"/>
                    <a:ea typeface="Arial" panose="020B0604020202020204" pitchFamily="34" charset="0"/>
                  </a:rPr>
                  <a:t>robot</a:t>
                </a:r>
                <a:r>
                  <a:rPr lang="vi-VN" sz="1800" dirty="0">
                    <a:effectLst/>
                    <a:latin typeface="Times New Roman" panose="02020603050405020304" pitchFamily="18" charset="0"/>
                    <a:ea typeface="Arial" panose="020B0604020202020204" pitchFamily="34" charset="0"/>
                  </a:rPr>
                  <a:t> ảo. Ngoài ra việc sử dụng tính toán để tìm ví trí điểm cuối tay máy hay sự phụ thuộc vào </a:t>
                </a:r>
                <a:r>
                  <a:rPr lang="vi-VN" sz="1800" dirty="0" err="1">
                    <a:effectLst/>
                    <a:latin typeface="Times New Roman" panose="02020603050405020304" pitchFamily="18" charset="0"/>
                    <a:ea typeface="Arial" panose="020B0604020202020204" pitchFamily="34" charset="0"/>
                  </a:rPr>
                  <a:t>encoder</a:t>
                </a:r>
                <a:r>
                  <a:rPr lang="vi-VN" sz="1800" dirty="0">
                    <a:effectLst/>
                    <a:latin typeface="Times New Roman" panose="02020603050405020304" pitchFamily="18" charset="0"/>
                    <a:ea typeface="Arial" panose="020B0604020202020204" pitchFamily="34" charset="0"/>
                  </a:rPr>
                  <a:t> cũng là chưa đủ để đánh giá khách quan sai số giữa </a:t>
                </a:r>
                <a:r>
                  <a:rPr lang="vi-VN" sz="1800" dirty="0" err="1">
                    <a:effectLst/>
                    <a:latin typeface="Times New Roman" panose="02020603050405020304" pitchFamily="18" charset="0"/>
                    <a:ea typeface="Arial" panose="020B0604020202020204" pitchFamily="34" charset="0"/>
                  </a:rPr>
                  <a:t>robot</a:t>
                </a:r>
                <a:r>
                  <a:rPr lang="vi-VN" sz="1800" dirty="0">
                    <a:effectLst/>
                    <a:latin typeface="Times New Roman" panose="02020603050405020304" pitchFamily="18" charset="0"/>
                    <a:ea typeface="Arial" panose="020B0604020202020204" pitchFamily="34" charset="0"/>
                  </a:rPr>
                  <a:t> thực và ảo. Hệ thống cần được phát triển và cải tiến nhiều hơn nữa. Tuy nhiên</a:t>
                </a:r>
                <a:r>
                  <a:rPr lang="vi-VN" sz="1800" baseline="0" dirty="0">
                    <a:effectLst/>
                    <a:latin typeface="Times New Roman" panose="02020603050405020304" pitchFamily="18" charset="0"/>
                    <a:ea typeface="Arial" panose="020B0604020202020204" pitchFamily="34" charset="0"/>
                  </a:rPr>
                  <a:t> c</a:t>
                </a:r>
                <a:r>
                  <a:rPr lang="vi-VN" sz="1800" dirty="0">
                    <a:effectLst/>
                    <a:latin typeface="Times New Roman" panose="02020603050405020304" pitchFamily="18" charset="0"/>
                    <a:ea typeface="Arial" panose="020B0604020202020204" pitchFamily="34" charset="0"/>
                  </a:rPr>
                  <a:t>ần lưu ý khi chọn tần số lấy mẫu cảm biến cho bộ điều khiển trung tâm phải lớn hơn</a:t>
                </a:r>
                <a14:m>
                  <m:oMath xmlns:m="http://schemas.openxmlformats.org/officeDocument/2006/math">
                    <m:r>
                      <a:rPr lang="vi-VN" sz="1800" i="1">
                        <a:effectLst/>
                        <a:latin typeface="Cambria Math" panose="02040503050406030204" pitchFamily="18" charset="0"/>
                        <a:ea typeface="Arial" panose="020B0604020202020204" pitchFamily="34" charset="0"/>
                        <a:cs typeface="Times New Roman" panose="02020603050405020304" pitchFamily="18" charset="0"/>
                      </a:rPr>
                      <m:t> </m:t>
                    </m:r>
                  </m:oMath>
                </a14:m>
                <a:r>
                  <a:rPr lang="vi-VN" sz="1800" dirty="0">
                    <a:effectLst/>
                    <a:latin typeface="Times New Roman" panose="02020603050405020304" pitchFamily="18" charset="0"/>
                    <a:ea typeface="Times New Roman" panose="02020603050405020304" pitchFamily="18" charset="0"/>
                  </a:rPr>
                  <a:t>độ trễ của hệ thống để tránh tràn dữ liệu.</a:t>
                </a:r>
                <a:endParaRPr lang="en-US" sz="1800" dirty="0">
                  <a:effectLst/>
                  <a:latin typeface="Times New Roman" panose="02020603050405020304" pitchFamily="18" charset="0"/>
                  <a:ea typeface="Times New Roman" panose="02020603050405020304" pitchFamily="18" charset="0"/>
                </a:endParaRPr>
              </a:p>
              <a:p>
                <a:pPr algn="just">
                  <a:lnSpc>
                    <a:spcPct val="107000"/>
                  </a:lnSpc>
                  <a:spcAft>
                    <a:spcPts val="800"/>
                  </a:spcAft>
                </a:pPr>
                <a:endParaRPr lang="vi-VN" sz="1800" dirty="0">
                  <a:effectLst/>
                  <a:latin typeface="Arial" panose="020B0604020202020204" pitchFamily="34" charset="0"/>
                  <a:ea typeface="Arial" panose="020B0604020202020204" pitchFamily="34" charset="0"/>
                  <a:cs typeface="Times New Roman" panose="02020603050405020304" pitchFamily="18" charset="0"/>
                </a:endParaRPr>
              </a:p>
              <a:p>
                <a:pPr algn="just">
                  <a:lnSpc>
                    <a:spcPct val="107000"/>
                  </a:lnSpc>
                  <a:spcAft>
                    <a:spcPts val="800"/>
                  </a:spcAft>
                </a:pPr>
                <a:r>
                  <a:rPr lang="vi-VN" sz="1800" dirty="0">
                    <a:effectLst/>
                    <a:latin typeface="Arial" panose="020B0604020202020204" pitchFamily="34" charset="0"/>
                    <a:ea typeface="Arial" panose="020B0604020202020204" pitchFamily="34" charset="0"/>
                    <a:cs typeface="Times New Roman" panose="02020603050405020304" pitchFamily="18" charset="0"/>
                  </a:rPr>
                  <a:t>Đây chỉ là </a:t>
                </a:r>
                <a:r>
                  <a:rPr lang="vi-VN" sz="1800" dirty="0" err="1">
                    <a:effectLst/>
                    <a:latin typeface="Arial" panose="020B0604020202020204" pitchFamily="34" charset="0"/>
                    <a:ea typeface="Arial" panose="020B0604020202020204" pitchFamily="34" charset="0"/>
                    <a:cs typeface="Times New Roman" panose="02020603050405020304" pitchFamily="18" charset="0"/>
                  </a:rPr>
                  <a:t>conceptual</a:t>
                </a:r>
                <a:r>
                  <a:rPr lang="vi-VN" sz="1800" dirty="0">
                    <a:effectLst/>
                    <a:latin typeface="Arial" panose="020B0604020202020204" pitchFamily="34" charset="0"/>
                    <a:ea typeface="Arial" panose="020B0604020202020204" pitchFamily="34" charset="0"/>
                    <a:cs typeface="Times New Roman" panose="02020603050405020304" pitchFamily="18" charset="0"/>
                  </a:rPr>
                  <a:t> nên em mong muốn được ứng dụng trong nhiều lĩnh vực khác nhau. Hiện nay, </a:t>
                </a:r>
                <a:r>
                  <a:rPr lang="vi-VN" sz="1800" dirty="0" err="1">
                    <a:effectLst/>
                    <a:latin typeface="Arial" panose="020B0604020202020204" pitchFamily="34" charset="0"/>
                    <a:ea typeface="Arial" panose="020B0604020202020204" pitchFamily="34" charset="0"/>
                    <a:cs typeface="Times New Roman" panose="02020603050405020304" pitchFamily="18" charset="0"/>
                  </a:rPr>
                  <a:t>Conceptual</a:t>
                </a:r>
                <a:r>
                  <a:rPr lang="vi-VN" sz="1800">
                    <a:effectLst/>
                    <a:latin typeface="Arial" panose="020B0604020202020204" pitchFamily="34" charset="0"/>
                    <a:ea typeface="Arial" panose="020B0604020202020204" pitchFamily="34" charset="0"/>
                    <a:cs typeface="Times New Roman" panose="02020603050405020304" pitchFamily="18" charset="0"/>
                  </a:rPr>
                  <a:t> này </a:t>
                </a:r>
                <a:r>
                  <a:rPr lang="vi-VN" sz="1800" dirty="0">
                    <a:effectLst/>
                    <a:latin typeface="Arial" panose="020B0604020202020204" pitchFamily="34" charset="0"/>
                    <a:ea typeface="Arial" panose="020B0604020202020204" pitchFamily="34" charset="0"/>
                    <a:cs typeface="Times New Roman" panose="02020603050405020304" pitchFamily="18" charset="0"/>
                  </a:rPr>
                  <a:t>đã và đang được phát triển và ứng dụng vào cho </a:t>
                </a:r>
                <a:r>
                  <a:rPr lang="vi-VN" sz="1800" dirty="0" err="1">
                    <a:effectLst/>
                    <a:latin typeface="Arial" panose="020B0604020202020204" pitchFamily="34" charset="0"/>
                    <a:ea typeface="Arial" panose="020B0604020202020204" pitchFamily="34" charset="0"/>
                    <a:cs typeface="Times New Roman" panose="02020603050405020304" pitchFamily="18" charset="0"/>
                  </a:rPr>
                  <a:t>mobile</a:t>
                </a:r>
                <a:r>
                  <a:rPr lang="vi-VN" sz="1800" dirty="0">
                    <a:effectLst/>
                    <a:latin typeface="Arial" panose="020B0604020202020204" pitchFamily="34" charset="0"/>
                    <a:ea typeface="Arial" panose="020B0604020202020204" pitchFamily="34" charset="0"/>
                    <a:cs typeface="Times New Roman" panose="02020603050405020304" pitchFamily="18" charset="0"/>
                  </a:rPr>
                  <a:t> </a:t>
                </a:r>
                <a:r>
                  <a:rPr lang="vi-VN" sz="1800" dirty="0" err="1">
                    <a:effectLst/>
                    <a:latin typeface="Arial" panose="020B0604020202020204" pitchFamily="34" charset="0"/>
                    <a:ea typeface="Arial" panose="020B0604020202020204" pitchFamily="34" charset="0"/>
                    <a:cs typeface="Times New Roman" panose="02020603050405020304" pitchFamily="18" charset="0"/>
                  </a:rPr>
                  <a:t>robot</a:t>
                </a:r>
                <a:r>
                  <a:rPr lang="vi-VN" sz="1800" dirty="0">
                    <a:effectLst/>
                    <a:latin typeface="Arial" panose="020B0604020202020204" pitchFamily="34" charset="0"/>
                    <a:ea typeface="Arial" panose="020B0604020202020204" pitchFamily="34" charset="0"/>
                    <a:cs typeface="Times New Roman" panose="02020603050405020304" pitchFamily="18" charset="0"/>
                  </a:rPr>
                  <a:t>. Em cũng rất huy vọng đề tài này là cơ sở cho các nhóm tiếp tục phát triển và hoàn thiện tiếp để ứng dụng trong giảng dạy và nghiên cứu.</a:t>
                </a:r>
              </a:p>
            </p:txBody>
          </p:sp>
        </mc:Choice>
        <mc:Fallback xmlns="">
          <p:sp>
            <p:nvSpPr>
              <p:cNvPr id="3" name="Chỗ dành sẵn cho Ghi chú 2"/>
              <p:cNvSpPr>
                <a:spLocks noGrp="1"/>
              </p:cNvSpPr>
              <p:nvPr>
                <p:ph type="body" idx="1"/>
              </p:nvPr>
            </p:nvSpPr>
            <p:spPr/>
            <p:txBody>
              <a:bodyPr/>
              <a:lstStyle/>
              <a:p>
                <a:pPr marL="0" marR="0" lvl="0" indent="0" algn="just" defTabSz="914400" rtl="0" eaLnBrk="1" fontAlgn="auto" latinLnBrk="0" hangingPunct="1">
                  <a:lnSpc>
                    <a:spcPct val="107000"/>
                  </a:lnSpc>
                  <a:spcBef>
                    <a:spcPts val="0"/>
                  </a:spcBef>
                  <a:spcAft>
                    <a:spcPts val="800"/>
                  </a:spcAft>
                  <a:buClrTx/>
                  <a:buSzTx/>
                  <a:buFontTx/>
                  <a:buNone/>
                  <a:tabLst/>
                  <a:defRPr/>
                </a:pPr>
                <a:r>
                  <a:rPr lang="vi-VN" sz="1800" dirty="0">
                    <a:effectLst/>
                    <a:latin typeface="Times New Roman" panose="02020603050405020304" pitchFamily="18" charset="0"/>
                    <a:ea typeface="Arial" panose="020B0604020202020204" pitchFamily="34" charset="0"/>
                  </a:rPr>
                  <a:t>Nghiên cứu xây dựng được mô hình bản sao số cho </a:t>
                </a:r>
                <a:r>
                  <a:rPr lang="vi-VN" sz="1800" dirty="0" err="1">
                    <a:effectLst/>
                    <a:latin typeface="Times New Roman" panose="02020603050405020304" pitchFamily="18" charset="0"/>
                    <a:ea typeface="Arial" panose="020B0604020202020204" pitchFamily="34" charset="0"/>
                  </a:rPr>
                  <a:t>robot</a:t>
                </a:r>
                <a:r>
                  <a:rPr lang="vi-VN" sz="1800" dirty="0">
                    <a:effectLst/>
                    <a:latin typeface="Times New Roman" panose="02020603050405020304" pitchFamily="18" charset="0"/>
                    <a:ea typeface="Arial" panose="020B0604020202020204" pitchFamily="34" charset="0"/>
                  </a:rPr>
                  <a:t> với các mục tiêu đề ra</a:t>
                </a:r>
                <a:r>
                  <a:rPr lang="en-US" sz="1800" dirty="0">
                    <a:effectLst/>
                    <a:latin typeface="Times New Roman" panose="02020603050405020304" pitchFamily="18" charset="0"/>
                    <a:ea typeface="Arial" panose="020B0604020202020204" pitchFamily="34" charset="0"/>
                  </a:rPr>
                  <a:t> </a:t>
                </a:r>
                <a:r>
                  <a:rPr lang="en-US" sz="1800" dirty="0" err="1">
                    <a:effectLst/>
                    <a:latin typeface="Times New Roman" panose="02020603050405020304" pitchFamily="18" charset="0"/>
                    <a:ea typeface="Arial" panose="020B0604020202020204" pitchFamily="34" charset="0"/>
                  </a:rPr>
                  <a:t>với</a:t>
                </a:r>
                <a:r>
                  <a:rPr lang="en-US" sz="1800" dirty="0">
                    <a:effectLst/>
                    <a:latin typeface="Times New Roman" panose="02020603050405020304" pitchFamily="18" charset="0"/>
                    <a:ea typeface="Arial" panose="020B0604020202020204" pitchFamily="34" charset="0"/>
                  </a:rPr>
                  <a:t> </a:t>
                </a:r>
                <a:r>
                  <a:rPr lang="en-US" sz="1800" dirty="0" err="1">
                    <a:effectLst/>
                    <a:latin typeface="Times New Roman" panose="02020603050405020304" pitchFamily="18" charset="0"/>
                    <a:ea typeface="Arial" panose="020B0604020202020204" pitchFamily="34" charset="0"/>
                  </a:rPr>
                  <a:t>độ</a:t>
                </a:r>
                <a:r>
                  <a:rPr lang="en-US" sz="1800" dirty="0">
                    <a:effectLst/>
                    <a:latin typeface="Times New Roman" panose="02020603050405020304" pitchFamily="18" charset="0"/>
                    <a:ea typeface="Arial" panose="020B0604020202020204" pitchFamily="34" charset="0"/>
                  </a:rPr>
                  <a:t> </a:t>
                </a:r>
                <a:r>
                  <a:rPr lang="en-US" sz="1800" dirty="0" err="1">
                    <a:effectLst/>
                    <a:latin typeface="Times New Roman" panose="02020603050405020304" pitchFamily="18" charset="0"/>
                    <a:ea typeface="Arial" panose="020B0604020202020204" pitchFamily="34" charset="0"/>
                  </a:rPr>
                  <a:t>trễ</a:t>
                </a:r>
                <a:r>
                  <a:rPr lang="en-US" sz="1800" dirty="0">
                    <a:effectLst/>
                    <a:latin typeface="Times New Roman" panose="02020603050405020304" pitchFamily="18" charset="0"/>
                    <a:ea typeface="Arial" panose="020B0604020202020204" pitchFamily="34" charset="0"/>
                  </a:rPr>
                  <a:t> </a:t>
                </a:r>
                <a:r>
                  <a:rPr lang="en-US" sz="1800" dirty="0" err="1">
                    <a:effectLst/>
                    <a:latin typeface="Times New Roman" panose="02020603050405020304" pitchFamily="18" charset="0"/>
                    <a:ea typeface="Arial" panose="020B0604020202020204" pitchFamily="34" charset="0"/>
                  </a:rPr>
                  <a:t>khoảng</a:t>
                </a:r>
                <a:r>
                  <a:rPr lang="en-US" sz="1800" dirty="0">
                    <a:effectLst/>
                    <a:latin typeface="Times New Roman" panose="02020603050405020304" pitchFamily="18" charset="0"/>
                    <a:ea typeface="Arial" panose="020B0604020202020204" pitchFamily="34" charset="0"/>
                  </a:rPr>
                  <a:t> 7.72 </a:t>
                </a:r>
                <a:r>
                  <a:rPr lang="en-US" sz="1800" dirty="0" err="1">
                    <a:effectLst/>
                    <a:latin typeface="Times New Roman" panose="02020603050405020304" pitchFamily="18" charset="0"/>
                    <a:ea typeface="Arial" panose="020B0604020202020204" pitchFamily="34" charset="0"/>
                  </a:rPr>
                  <a:t>ms</a:t>
                </a:r>
                <a:r>
                  <a:rPr lang="en-US" sz="1800" dirty="0">
                    <a:effectLst/>
                    <a:latin typeface="Times New Roman" panose="02020603050405020304" pitchFamily="18" charset="0"/>
                    <a:ea typeface="Arial" panose="020B0604020202020204" pitchFamily="34" charset="0"/>
                  </a:rPr>
                  <a:t> </a:t>
                </a:r>
                <a:r>
                  <a:rPr lang="en-US" sz="1800" dirty="0" err="1">
                    <a:effectLst/>
                    <a:latin typeface="Times New Roman" panose="02020603050405020304" pitchFamily="18" charset="0"/>
                    <a:ea typeface="Arial" panose="020B0604020202020204" pitchFamily="34" charset="0"/>
                  </a:rPr>
                  <a:t>và</a:t>
                </a:r>
                <a:r>
                  <a:rPr lang="en-US" sz="1800" dirty="0">
                    <a:effectLst/>
                    <a:latin typeface="Times New Roman" panose="02020603050405020304" pitchFamily="18" charset="0"/>
                    <a:ea typeface="Arial" panose="020B0604020202020204" pitchFamily="34" charset="0"/>
                  </a:rPr>
                  <a:t> </a:t>
                </a:r>
                <a:r>
                  <a:rPr lang="en-US" sz="1800" dirty="0" err="1">
                    <a:effectLst/>
                    <a:latin typeface="Times New Roman" panose="02020603050405020304" pitchFamily="18" charset="0"/>
                    <a:ea typeface="Arial" panose="020B0604020202020204" pitchFamily="34" charset="0"/>
                  </a:rPr>
                  <a:t>sai</a:t>
                </a:r>
                <a:r>
                  <a:rPr lang="en-US" sz="1800" dirty="0">
                    <a:effectLst/>
                    <a:latin typeface="Times New Roman" panose="02020603050405020304" pitchFamily="18" charset="0"/>
                    <a:ea typeface="Arial" panose="020B0604020202020204" pitchFamily="34" charset="0"/>
                  </a:rPr>
                  <a:t> </a:t>
                </a:r>
                <a:r>
                  <a:rPr lang="en-US" sz="1800" dirty="0" err="1">
                    <a:effectLst/>
                    <a:latin typeface="Times New Roman" panose="02020603050405020304" pitchFamily="18" charset="0"/>
                    <a:ea typeface="Arial" panose="020B0604020202020204" pitchFamily="34" charset="0"/>
                  </a:rPr>
                  <a:t>số</a:t>
                </a:r>
                <a:r>
                  <a:rPr lang="en-US" sz="1800" dirty="0">
                    <a:effectLst/>
                    <a:latin typeface="Times New Roman" panose="02020603050405020304" pitchFamily="18" charset="0"/>
                    <a:ea typeface="Arial" panose="020B0604020202020204" pitchFamily="34" charset="0"/>
                  </a:rPr>
                  <a:t> </a:t>
                </a:r>
                <a:r>
                  <a:rPr lang="en-US" sz="1800" dirty="0" err="1">
                    <a:effectLst/>
                    <a:latin typeface="Times New Roman" panose="02020603050405020304" pitchFamily="18" charset="0"/>
                    <a:ea typeface="Arial" panose="020B0604020202020204" pitchFamily="34" charset="0"/>
                  </a:rPr>
                  <a:t>khá</a:t>
                </a:r>
                <a:r>
                  <a:rPr lang="en-US" sz="1800" dirty="0">
                    <a:effectLst/>
                    <a:latin typeface="Times New Roman" panose="02020603050405020304" pitchFamily="18" charset="0"/>
                    <a:ea typeface="Arial" panose="020B0604020202020204" pitchFamily="34" charset="0"/>
                  </a:rPr>
                  <a:t> </a:t>
                </a:r>
                <a:r>
                  <a:rPr lang="en-US" sz="1800" dirty="0" err="1">
                    <a:effectLst/>
                    <a:latin typeface="Times New Roman" panose="02020603050405020304" pitchFamily="18" charset="0"/>
                    <a:ea typeface="Arial" panose="020B0604020202020204" pitchFamily="34" charset="0"/>
                  </a:rPr>
                  <a:t>thấp</a:t>
                </a:r>
                <a:r>
                  <a:rPr lang="en-US" sz="1800" dirty="0">
                    <a:effectLst/>
                    <a:latin typeface="Times New Roman" panose="02020603050405020304" pitchFamily="18" charset="0"/>
                    <a:ea typeface="Arial" panose="020B0604020202020204" pitchFamily="34" charset="0"/>
                  </a:rPr>
                  <a:t>.</a:t>
                </a:r>
                <a:r>
                  <a:rPr lang="vi-VN" sz="1800" dirty="0">
                    <a:effectLst/>
                    <a:latin typeface="Times New Roman" panose="02020603050405020304" pitchFamily="18" charset="0"/>
                    <a:ea typeface="Arial" panose="020B0604020202020204" pitchFamily="34" charset="0"/>
                  </a:rPr>
                  <a:t> Tuy nhiên hệ thống chỉ mới thu thập dữ liệu từ một loại cảm biến, chưa đề cập đến các vấn đề dự báo, xử lý va chạm hay huấn luyện </a:t>
                </a:r>
                <a:r>
                  <a:rPr lang="vi-VN" sz="1800" dirty="0" err="1">
                    <a:effectLst/>
                    <a:latin typeface="Times New Roman" panose="02020603050405020304" pitchFamily="18" charset="0"/>
                    <a:ea typeface="Arial" panose="020B0604020202020204" pitchFamily="34" charset="0"/>
                  </a:rPr>
                  <a:t>robot</a:t>
                </a:r>
                <a:r>
                  <a:rPr lang="vi-VN" sz="1800" dirty="0">
                    <a:effectLst/>
                    <a:latin typeface="Times New Roman" panose="02020603050405020304" pitchFamily="18" charset="0"/>
                    <a:ea typeface="Arial" panose="020B0604020202020204" pitchFamily="34" charset="0"/>
                  </a:rPr>
                  <a:t> ảo. Ngoài ra việc sử dụng tính toán để tìm ví trí điểm cuối tay máy hay sự phụ thuộc vào </a:t>
                </a:r>
                <a:r>
                  <a:rPr lang="vi-VN" sz="1800" dirty="0" err="1">
                    <a:effectLst/>
                    <a:latin typeface="Times New Roman" panose="02020603050405020304" pitchFamily="18" charset="0"/>
                    <a:ea typeface="Arial" panose="020B0604020202020204" pitchFamily="34" charset="0"/>
                  </a:rPr>
                  <a:t>encoder</a:t>
                </a:r>
                <a:r>
                  <a:rPr lang="vi-VN" sz="1800" dirty="0">
                    <a:effectLst/>
                    <a:latin typeface="Times New Roman" panose="02020603050405020304" pitchFamily="18" charset="0"/>
                    <a:ea typeface="Arial" panose="020B0604020202020204" pitchFamily="34" charset="0"/>
                  </a:rPr>
                  <a:t> cũng là chưa đủ để đánh giá khách quan sai số giữa </a:t>
                </a:r>
                <a:r>
                  <a:rPr lang="vi-VN" sz="1800" dirty="0" err="1">
                    <a:effectLst/>
                    <a:latin typeface="Times New Roman" panose="02020603050405020304" pitchFamily="18" charset="0"/>
                    <a:ea typeface="Arial" panose="020B0604020202020204" pitchFamily="34" charset="0"/>
                  </a:rPr>
                  <a:t>robot</a:t>
                </a:r>
                <a:r>
                  <a:rPr lang="vi-VN" sz="1800" dirty="0">
                    <a:effectLst/>
                    <a:latin typeface="Times New Roman" panose="02020603050405020304" pitchFamily="18" charset="0"/>
                    <a:ea typeface="Arial" panose="020B0604020202020204" pitchFamily="34" charset="0"/>
                  </a:rPr>
                  <a:t> thực và ảo. Hệ thống cần được phát triển và cải tiến nhiều hơn nữa. Tuy nhiên</a:t>
                </a:r>
                <a:r>
                  <a:rPr lang="vi-VN" sz="1800" baseline="0" dirty="0">
                    <a:effectLst/>
                    <a:latin typeface="Times New Roman" panose="02020603050405020304" pitchFamily="18" charset="0"/>
                    <a:ea typeface="Arial" panose="020B0604020202020204" pitchFamily="34" charset="0"/>
                  </a:rPr>
                  <a:t> c</a:t>
                </a:r>
                <a:r>
                  <a:rPr lang="vi-VN" sz="1800" dirty="0">
                    <a:effectLst/>
                    <a:latin typeface="Times New Roman" panose="02020603050405020304" pitchFamily="18" charset="0"/>
                    <a:ea typeface="Arial" panose="020B0604020202020204" pitchFamily="34" charset="0"/>
                  </a:rPr>
                  <a:t>ần lưu ý khi chọn tần số lấy mẫu cảm biến cho bộ điều khiển trung tâm phải lớn hơn</a:t>
                </a:r>
                <a:r>
                  <a:rPr lang="vi-VN" sz="1800" i="0">
                    <a:effectLst/>
                    <a:latin typeface="Cambria Math" panose="02040503050406030204" pitchFamily="18" charset="0"/>
                    <a:ea typeface="Arial" panose="020B0604020202020204" pitchFamily="34" charset="0"/>
                    <a:cs typeface="Times New Roman" panose="02020603050405020304" pitchFamily="18" charset="0"/>
                  </a:rPr>
                  <a:t> </a:t>
                </a:r>
                <a:r>
                  <a:rPr lang="vi-VN" sz="1800" dirty="0">
                    <a:effectLst/>
                    <a:latin typeface="Times New Roman" panose="02020603050405020304" pitchFamily="18" charset="0"/>
                    <a:ea typeface="Times New Roman" panose="02020603050405020304" pitchFamily="18" charset="0"/>
                  </a:rPr>
                  <a:t>độ trễ của hệ thống để tránh tràn dữ liệu.</a:t>
                </a:r>
                <a:endParaRPr lang="en-US" sz="1800" dirty="0">
                  <a:effectLst/>
                  <a:latin typeface="Times New Roman" panose="02020603050405020304" pitchFamily="18" charset="0"/>
                  <a:ea typeface="Times New Roman" panose="02020603050405020304" pitchFamily="18" charset="0"/>
                </a:endParaRPr>
              </a:p>
              <a:p>
                <a:pPr algn="just">
                  <a:lnSpc>
                    <a:spcPct val="107000"/>
                  </a:lnSpc>
                  <a:spcAft>
                    <a:spcPts val="800"/>
                  </a:spcAft>
                </a:pPr>
                <a:endParaRPr lang="vi-VN" sz="1800" dirty="0">
                  <a:effectLst/>
                  <a:latin typeface="Arial" panose="020B0604020202020204" pitchFamily="34" charset="0"/>
                  <a:ea typeface="Arial" panose="020B0604020202020204" pitchFamily="34" charset="0"/>
                  <a:cs typeface="Times New Roman" panose="02020603050405020304" pitchFamily="18" charset="0"/>
                </a:endParaRPr>
              </a:p>
              <a:p>
                <a:pPr algn="just">
                  <a:lnSpc>
                    <a:spcPct val="107000"/>
                  </a:lnSpc>
                  <a:spcAft>
                    <a:spcPts val="800"/>
                  </a:spcAft>
                </a:pPr>
                <a:r>
                  <a:rPr lang="vi-VN" sz="1800" dirty="0">
                    <a:effectLst/>
                    <a:latin typeface="Arial" panose="020B0604020202020204" pitchFamily="34" charset="0"/>
                    <a:ea typeface="Arial" panose="020B0604020202020204" pitchFamily="34" charset="0"/>
                    <a:cs typeface="Times New Roman" panose="02020603050405020304" pitchFamily="18" charset="0"/>
                  </a:rPr>
                  <a:t>Đây chỉ là </a:t>
                </a:r>
                <a:r>
                  <a:rPr lang="vi-VN" sz="1800" dirty="0" err="1">
                    <a:effectLst/>
                    <a:latin typeface="Arial" panose="020B0604020202020204" pitchFamily="34" charset="0"/>
                    <a:ea typeface="Arial" panose="020B0604020202020204" pitchFamily="34" charset="0"/>
                    <a:cs typeface="Times New Roman" panose="02020603050405020304" pitchFamily="18" charset="0"/>
                  </a:rPr>
                  <a:t>conceptual</a:t>
                </a:r>
                <a:r>
                  <a:rPr lang="vi-VN" sz="1800" dirty="0">
                    <a:effectLst/>
                    <a:latin typeface="Arial" panose="020B0604020202020204" pitchFamily="34" charset="0"/>
                    <a:ea typeface="Arial" panose="020B0604020202020204" pitchFamily="34" charset="0"/>
                    <a:cs typeface="Times New Roman" panose="02020603050405020304" pitchFamily="18" charset="0"/>
                  </a:rPr>
                  <a:t> nên em mong muốn ứng dụng trong nhiều lĩnh vực khác nhau. Hiện nay, </a:t>
                </a:r>
                <a:r>
                  <a:rPr lang="vi-VN" sz="1800" dirty="0" err="1">
                    <a:effectLst/>
                    <a:latin typeface="Arial" panose="020B0604020202020204" pitchFamily="34" charset="0"/>
                    <a:ea typeface="Arial" panose="020B0604020202020204" pitchFamily="34" charset="0"/>
                    <a:cs typeface="Times New Roman" panose="02020603050405020304" pitchFamily="18" charset="0"/>
                  </a:rPr>
                  <a:t>Conceptual</a:t>
                </a:r>
                <a:r>
                  <a:rPr lang="vi-VN" sz="1800" dirty="0">
                    <a:effectLst/>
                    <a:latin typeface="Arial" panose="020B0604020202020204" pitchFamily="34" charset="0"/>
                    <a:ea typeface="Arial" panose="020B0604020202020204" pitchFamily="34" charset="0"/>
                    <a:cs typeface="Times New Roman" panose="02020603050405020304" pitchFamily="18" charset="0"/>
                  </a:rPr>
                  <a:t> này cũng đã và đang được phát triển và ứng dụng vào trong </a:t>
                </a:r>
                <a:r>
                  <a:rPr lang="vi-VN" sz="1800" dirty="0" err="1">
                    <a:effectLst/>
                    <a:latin typeface="Arial" panose="020B0604020202020204" pitchFamily="34" charset="0"/>
                    <a:ea typeface="Arial" panose="020B0604020202020204" pitchFamily="34" charset="0"/>
                    <a:cs typeface="Times New Roman" panose="02020603050405020304" pitchFamily="18" charset="0"/>
                  </a:rPr>
                  <a:t>mobile</a:t>
                </a:r>
                <a:r>
                  <a:rPr lang="vi-VN" sz="1800" dirty="0">
                    <a:effectLst/>
                    <a:latin typeface="Arial" panose="020B0604020202020204" pitchFamily="34" charset="0"/>
                    <a:ea typeface="Arial" panose="020B0604020202020204" pitchFamily="34" charset="0"/>
                    <a:cs typeface="Times New Roman" panose="02020603050405020304" pitchFamily="18" charset="0"/>
                  </a:rPr>
                  <a:t> </a:t>
                </a:r>
                <a:r>
                  <a:rPr lang="vi-VN" sz="1800" dirty="0" err="1">
                    <a:effectLst/>
                    <a:latin typeface="Arial" panose="020B0604020202020204" pitchFamily="34" charset="0"/>
                    <a:ea typeface="Arial" panose="020B0604020202020204" pitchFamily="34" charset="0"/>
                    <a:cs typeface="Times New Roman" panose="02020603050405020304" pitchFamily="18" charset="0"/>
                  </a:rPr>
                  <a:t>robot</a:t>
                </a:r>
                <a:r>
                  <a:rPr lang="vi-VN" sz="1800" dirty="0">
                    <a:effectLst/>
                    <a:latin typeface="Arial" panose="020B0604020202020204" pitchFamily="34" charset="0"/>
                    <a:ea typeface="Arial" panose="020B0604020202020204" pitchFamily="34" charset="0"/>
                    <a:cs typeface="Times New Roman" panose="02020603050405020304" pitchFamily="18" charset="0"/>
                  </a:rPr>
                  <a:t>. Em cũng rất huy vọng đề tài này là cơ sở cho các nhóm tiếp tục phát triển và hoàn thiện tiếp để ứng dụng trong giảng dạy và nghiên cứu.</a:t>
                </a:r>
              </a:p>
            </p:txBody>
          </p:sp>
        </mc:Fallback>
      </mc:AlternateContent>
      <p:sp>
        <p:nvSpPr>
          <p:cNvPr id="4" name="Chỗ dành sẵn cho Số hiệu Bản chiếu 3"/>
          <p:cNvSpPr>
            <a:spLocks noGrp="1"/>
          </p:cNvSpPr>
          <p:nvPr>
            <p:ph type="sldNum" sz="quarter" idx="5"/>
          </p:nvPr>
        </p:nvSpPr>
        <p:spPr/>
        <p:txBody>
          <a:bodyPr/>
          <a:lstStyle/>
          <a:p>
            <a:fld id="{763D72EB-61C2-44E4-960F-221FA4A34A0D}" type="slidenum">
              <a:rPr lang="vi-VN" smtClean="0"/>
              <a:t>15</a:t>
            </a:fld>
            <a:endParaRPr lang="vi-VN"/>
          </a:p>
        </p:txBody>
      </p:sp>
    </p:spTree>
    <p:extLst>
      <p:ext uri="{BB962C8B-B14F-4D97-AF65-F5344CB8AC3E}">
        <p14:creationId xmlns:p14="http://schemas.microsoft.com/office/powerpoint/2010/main" val="4673564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en-US" dirty="0"/>
              <a:t>Thank you.</a:t>
            </a:r>
            <a:endParaRPr lang="vi-VN" dirty="0"/>
          </a:p>
        </p:txBody>
      </p:sp>
      <p:sp>
        <p:nvSpPr>
          <p:cNvPr id="4" name="Chỗ dành sẵn cho Số hiệu Bản chiếu 3"/>
          <p:cNvSpPr>
            <a:spLocks noGrp="1"/>
          </p:cNvSpPr>
          <p:nvPr>
            <p:ph type="sldNum" sz="quarter" idx="5"/>
          </p:nvPr>
        </p:nvSpPr>
        <p:spPr/>
        <p:txBody>
          <a:bodyPr/>
          <a:lstStyle/>
          <a:p>
            <a:fld id="{763D72EB-61C2-44E4-960F-221FA4A34A0D}" type="slidenum">
              <a:rPr lang="vi-VN" smtClean="0"/>
              <a:t>16</a:t>
            </a:fld>
            <a:endParaRPr lang="vi-VN"/>
          </a:p>
        </p:txBody>
      </p:sp>
    </p:spTree>
    <p:extLst>
      <p:ext uri="{BB962C8B-B14F-4D97-AF65-F5344CB8AC3E}">
        <p14:creationId xmlns:p14="http://schemas.microsoft.com/office/powerpoint/2010/main" val="23229144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vi-VN" sz="1200" b="0" i="0" dirty="0">
                <a:effectLst/>
                <a:latin typeface="Arial (Thân)"/>
              </a:rPr>
              <a:t>Bản sao số là việc tạo ra một phiên bản số </a:t>
            </a:r>
            <a:r>
              <a:rPr lang="vi-VN" sz="1200" b="0" i="0" dirty="0" err="1">
                <a:effectLst/>
                <a:latin typeface="Arial (Thân)"/>
              </a:rPr>
              <a:t>hoá</a:t>
            </a:r>
            <a:r>
              <a:rPr lang="vi-VN" sz="1200" b="0" i="0" dirty="0">
                <a:effectLst/>
                <a:latin typeface="Arial (Thân)"/>
              </a:rPr>
              <a:t> chính xác của một đối tượng vật lý, hệ thống hoặc quá trình trong thế giới thực để mô phỏng, theo dõi và tương tác với nó trong một môi trường số </a:t>
            </a:r>
            <a:r>
              <a:rPr lang="vi-VN" sz="1200" b="0" i="0" dirty="0" err="1">
                <a:effectLst/>
                <a:latin typeface="Arial (Thân)"/>
              </a:rPr>
              <a:t>hoá</a:t>
            </a:r>
            <a:r>
              <a:rPr lang="vi-VN" sz="1200" b="0" i="0" dirty="0">
                <a:effectLst/>
                <a:latin typeface="Arial (Thân)"/>
              </a:rPr>
              <a:t>. Bản sao số bao gồm 3 phần chính: một là phiên bản vật lý của đối tượng hoặc hệ thống, hai là phiên bản số </a:t>
            </a:r>
            <a:r>
              <a:rPr lang="vi-VN" sz="1200" b="0" i="0" dirty="0" err="1">
                <a:effectLst/>
                <a:latin typeface="Arial (Thân)"/>
              </a:rPr>
              <a:t>hoá</a:t>
            </a:r>
            <a:r>
              <a:rPr lang="vi-VN" sz="1200" b="0" i="0" dirty="0">
                <a:effectLst/>
                <a:latin typeface="Arial (Thân)"/>
              </a:rPr>
              <a:t> tương ứng và 3 là phần kết nối và xử lý. Bản sao số cho phép mô phỏng, theo dõi và tương tác với đối tượng vật lý trong một môi trường số </a:t>
            </a:r>
            <a:r>
              <a:rPr lang="vi-VN" sz="1200" b="0" i="0" dirty="0" err="1">
                <a:effectLst/>
                <a:latin typeface="Arial (Thân)"/>
              </a:rPr>
              <a:t>hoá</a:t>
            </a:r>
            <a:r>
              <a:rPr lang="vi-VN" sz="1200" b="0" i="0" dirty="0">
                <a:effectLst/>
                <a:latin typeface="Arial (Thân)"/>
              </a:rPr>
              <a:t>. </a:t>
            </a:r>
          </a:p>
          <a:p>
            <a:pPr marL="0" marR="0" lvl="0" indent="0" algn="just" defTabSz="914400" rtl="0" eaLnBrk="1" fontAlgn="auto" latinLnBrk="0" hangingPunct="1">
              <a:lnSpc>
                <a:spcPct val="100000"/>
              </a:lnSpc>
              <a:spcBef>
                <a:spcPts val="0"/>
              </a:spcBef>
              <a:spcAft>
                <a:spcPts val="0"/>
              </a:spcAft>
              <a:buClrTx/>
              <a:buSzTx/>
              <a:buFontTx/>
              <a:buNone/>
              <a:tabLst/>
              <a:defRPr/>
            </a:pPr>
            <a:endParaRPr lang="vi-VN" sz="1200" b="0" i="0" dirty="0">
              <a:effectLst/>
              <a:latin typeface="Arial (Thân)"/>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lang="vi-VN" sz="1200" b="0" i="0" dirty="0">
                <a:effectLst/>
                <a:latin typeface="Arial (Thân)"/>
              </a:rPr>
              <a:t>Nó cung cấp một cách để kiểm tra, kiểm soát và dự đoán hiệu suất, vận hành và sự tương tác của đối tượng vật lý trong thời gian thực hoặc qua thời gian. Bản sao số có thể được sử dụng để tối ưu hóa hoạt động, phân tích rủi ro, thực hiện các kịch bản thử nghiệm và đưa ra quyết định thông minh dựa trên dữ liệu và mô phỏng. </a:t>
            </a:r>
          </a:p>
          <a:p>
            <a:pPr marL="0" marR="0" lvl="0" indent="0" algn="just" defTabSz="914400" rtl="0" eaLnBrk="1" fontAlgn="auto" latinLnBrk="0" hangingPunct="1">
              <a:lnSpc>
                <a:spcPct val="100000"/>
              </a:lnSpc>
              <a:spcBef>
                <a:spcPts val="0"/>
              </a:spcBef>
              <a:spcAft>
                <a:spcPts val="0"/>
              </a:spcAft>
              <a:buClrTx/>
              <a:buSzTx/>
              <a:buFontTx/>
              <a:buNone/>
              <a:tabLst/>
              <a:defRPr/>
            </a:pPr>
            <a:endParaRPr lang="vi-VN" sz="1200" b="0" i="0" dirty="0">
              <a:effectLst/>
              <a:latin typeface="Arial (Thân)"/>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vi-VN" dirty="0"/>
              <a:t>Trong những năm gần đây, các nghiên cứu về bản sao phát triển mạnh mẽ và đang trở thành xu hướng.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vi-VN" dirty="0"/>
          </a:p>
          <a:p>
            <a:pPr marL="0" marR="0" lvl="0" indent="0" algn="l" defTabSz="914400" rtl="0" eaLnBrk="1" fontAlgn="auto" latinLnBrk="0" hangingPunct="1">
              <a:lnSpc>
                <a:spcPct val="100000"/>
              </a:lnSpc>
              <a:spcBef>
                <a:spcPts val="0"/>
              </a:spcBef>
              <a:spcAft>
                <a:spcPts val="0"/>
              </a:spcAft>
              <a:buClrTx/>
              <a:buSzTx/>
              <a:buFontTx/>
              <a:buNone/>
              <a:tabLst/>
              <a:defRPr/>
            </a:pPr>
            <a:r>
              <a:rPr lang="vi-VN" dirty="0"/>
              <a:t>Hiện nay, </a:t>
            </a:r>
            <a:r>
              <a:rPr lang="vi-VN" dirty="0" err="1"/>
              <a:t>Robot</a:t>
            </a:r>
            <a:r>
              <a:rPr lang="vi-VN" dirty="0"/>
              <a:t> đã và đang được</a:t>
            </a:r>
            <a:r>
              <a:rPr lang="vi-VN" b="0" i="0" dirty="0">
                <a:solidFill>
                  <a:srgbClr val="374151"/>
                </a:solidFill>
                <a:effectLst/>
                <a:latin typeface="Söhne"/>
              </a:rPr>
              <a:t> ứng dụng rất và tầm quan trọng trong các lĩnh vực khác nhau.</a:t>
            </a:r>
            <a:endParaRPr lang="vi-VN" dirty="0"/>
          </a:p>
          <a:p>
            <a:pPr marL="0" marR="0" lvl="0" indent="0" algn="just" defTabSz="914400" rtl="0" eaLnBrk="1" fontAlgn="auto" latinLnBrk="0" hangingPunct="1">
              <a:lnSpc>
                <a:spcPct val="100000"/>
              </a:lnSpc>
              <a:spcBef>
                <a:spcPts val="0"/>
              </a:spcBef>
              <a:spcAft>
                <a:spcPts val="0"/>
              </a:spcAft>
              <a:buClrTx/>
              <a:buSzTx/>
              <a:buFontTx/>
              <a:buNone/>
              <a:tabLst/>
              <a:defRPr/>
            </a:pPr>
            <a:endParaRPr lang="vi-VN" sz="1200" b="0" i="0" dirty="0">
              <a:effectLst/>
              <a:latin typeface="Arial (Thân)"/>
            </a:endParaRPr>
          </a:p>
          <a:p>
            <a:pPr algn="just"/>
            <a:endParaRPr lang="vi-VN" sz="1200" b="0" i="0" dirty="0">
              <a:effectLst/>
              <a:latin typeface="Arial (Thân)"/>
            </a:endParaRPr>
          </a:p>
          <a:p>
            <a:pPr algn="l">
              <a:buFont typeface="+mj-lt"/>
              <a:buNone/>
            </a:pPr>
            <a:endParaRPr lang="vi-VN" dirty="0"/>
          </a:p>
        </p:txBody>
      </p:sp>
      <p:sp>
        <p:nvSpPr>
          <p:cNvPr id="4" name="Chỗ dành sẵn cho Số hiệu Bản chiếu 3"/>
          <p:cNvSpPr>
            <a:spLocks noGrp="1"/>
          </p:cNvSpPr>
          <p:nvPr>
            <p:ph type="sldNum" sz="quarter" idx="5"/>
          </p:nvPr>
        </p:nvSpPr>
        <p:spPr/>
        <p:txBody>
          <a:bodyPr/>
          <a:lstStyle/>
          <a:p>
            <a:fld id="{763D72EB-61C2-44E4-960F-221FA4A34A0D}" type="slidenum">
              <a:rPr lang="vi-VN" smtClean="0"/>
              <a:t>2</a:t>
            </a:fld>
            <a:endParaRPr lang="vi-VN"/>
          </a:p>
        </p:txBody>
      </p:sp>
    </p:spTree>
    <p:extLst>
      <p:ext uri="{BB962C8B-B14F-4D97-AF65-F5344CB8AC3E}">
        <p14:creationId xmlns:p14="http://schemas.microsoft.com/office/powerpoint/2010/main" val="4342509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b="0" i="0" dirty="0">
                <a:effectLst/>
              </a:rPr>
              <a:t>Trong khi đó, đa số các nghiên cứu trong những năm gần đây chỉ chủ yếu tập trung phát triển mô hình số và bóng của đối tượng.</a:t>
            </a:r>
            <a:r>
              <a:rPr lang="vi-VN" dirty="0"/>
              <a:t> Do dữ liệu chỉ truyền một chiều từ thực về ảo. Và chưa có nhiều bản sao số truyền dữ liệu, tương tác 2 chiều giữa ảo và thực.</a:t>
            </a:r>
          </a:p>
          <a:p>
            <a:pPr marL="0" indent="0">
              <a:buFontTx/>
              <a:buNone/>
            </a:pPr>
            <a:endParaRPr lang="vi-VN" dirty="0"/>
          </a:p>
          <a:p>
            <a:pPr marL="0" indent="0">
              <a:buFontTx/>
              <a:buNone/>
            </a:pPr>
            <a:r>
              <a:rPr lang="vi-VN" dirty="0"/>
              <a:t>Trong khi đó, Ở Việt Nam, cho đến nay việc nghiên cứu phát triển các hệ thống </a:t>
            </a:r>
            <a:r>
              <a:rPr lang="vi-VN" dirty="0" err="1"/>
              <a:t>robot</a:t>
            </a:r>
            <a:r>
              <a:rPr lang="vi-VN" dirty="0"/>
              <a:t> thông minh đã và đang được nhiều nhóm nghiên cứu đẩy mạnh. Tuy nhiên các nghiên cứu này hiện nay chỉ tập trung phát triển một số phần trong cấu trúc của một hệ thống bản sao số, như chỉ tập trung nghiên cứu phát triển các mô hình điều khiển thông minh hoặc tập trung ứng dụng trí tuệ nhân tạo vào nhận dạng, xử lý ảnh hoặc mô phỏng hoặc phát triển các nền tảng IOT</a:t>
            </a:r>
          </a:p>
          <a:p>
            <a:pPr marL="0" indent="0">
              <a:buFontTx/>
              <a:buNone/>
            </a:pPr>
            <a:endParaRPr lang="vi-VN" dirty="0"/>
          </a:p>
          <a:p>
            <a:pPr marL="0" indent="0">
              <a:buFontTx/>
              <a:buNone/>
            </a:pPr>
            <a:r>
              <a:rPr lang="vi-VN" dirty="0"/>
              <a:t>Một bản sao số với cấu trúc tổng thể hiện nay vẫn chưa được nghiên cứu phát triển toàn diện tại Việt Nam. Các nghiên cứu chỉ tạo ra một cái bóng kỹ thuật số của đối tượng do dữ liệu chỉ truyền một chiều từ thực về ảo. Và chưa có nhiều bản sao số truyền dữ liệu, tương tác 2 chiều giữa ảo và thực.</a:t>
            </a:r>
          </a:p>
          <a:p>
            <a:pPr marL="0" indent="0">
              <a:buFontTx/>
              <a:buNone/>
            </a:pPr>
            <a:endParaRPr lang="vi-VN" dirty="0"/>
          </a:p>
          <a:p>
            <a:pPr marL="0" indent="0">
              <a:buFontTx/>
              <a:buNone/>
            </a:pPr>
            <a:r>
              <a:rPr lang="vi-VN" dirty="0">
                <a:sym typeface="Wingdings" panose="05000000000000000000" pitchFamily="2" charset="2"/>
              </a:rPr>
              <a:t> </a:t>
            </a:r>
            <a:r>
              <a:rPr lang="vi-VN" dirty="0"/>
              <a:t>Do đó, việc nghiên cứu phát triển nền tảng bản sao số là điều cần thiết. Từ những vấn đề trên, đề xuất “Nghiên cứu phát triển một ý tưởng về mô hình bản sao số cho </a:t>
            </a:r>
            <a:r>
              <a:rPr lang="vi-VN" dirty="0" err="1"/>
              <a:t>robot</a:t>
            </a:r>
            <a:r>
              <a:rPr lang="vi-VN" dirty="0"/>
              <a:t>”.</a:t>
            </a:r>
          </a:p>
        </p:txBody>
      </p:sp>
      <p:sp>
        <p:nvSpPr>
          <p:cNvPr id="4" name="Chỗ dành sẵn cho Số hiệu Bản chiếu 3"/>
          <p:cNvSpPr>
            <a:spLocks noGrp="1"/>
          </p:cNvSpPr>
          <p:nvPr>
            <p:ph type="sldNum" sz="quarter" idx="5"/>
          </p:nvPr>
        </p:nvSpPr>
        <p:spPr/>
        <p:txBody>
          <a:bodyPr/>
          <a:lstStyle/>
          <a:p>
            <a:fld id="{763D72EB-61C2-44E4-960F-221FA4A34A0D}" type="slidenum">
              <a:rPr lang="vi-VN" smtClean="0"/>
              <a:t>3</a:t>
            </a:fld>
            <a:endParaRPr lang="vi-VN"/>
          </a:p>
        </p:txBody>
      </p:sp>
    </p:spTree>
    <p:extLst>
      <p:ext uri="{BB962C8B-B14F-4D97-AF65-F5344CB8AC3E}">
        <p14:creationId xmlns:p14="http://schemas.microsoft.com/office/powerpoint/2010/main" val="42718651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vi-VN" dirty="0"/>
          </a:p>
        </p:txBody>
      </p:sp>
      <p:sp>
        <p:nvSpPr>
          <p:cNvPr id="4" name="Chỗ dành sẵn cho Số hiệu Bản chiếu 3"/>
          <p:cNvSpPr>
            <a:spLocks noGrp="1"/>
          </p:cNvSpPr>
          <p:nvPr>
            <p:ph type="sldNum" sz="quarter" idx="5"/>
          </p:nvPr>
        </p:nvSpPr>
        <p:spPr/>
        <p:txBody>
          <a:bodyPr/>
          <a:lstStyle/>
          <a:p>
            <a:fld id="{763D72EB-61C2-44E4-960F-221FA4A34A0D}" type="slidenum">
              <a:rPr lang="vi-VN" smtClean="0"/>
              <a:t>4</a:t>
            </a:fld>
            <a:endParaRPr lang="vi-VN"/>
          </a:p>
        </p:txBody>
      </p:sp>
    </p:spTree>
    <p:extLst>
      <p:ext uri="{BB962C8B-B14F-4D97-AF65-F5344CB8AC3E}">
        <p14:creationId xmlns:p14="http://schemas.microsoft.com/office/powerpoint/2010/main" val="18299682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pPr algn="just">
              <a:lnSpc>
                <a:spcPct val="107000"/>
              </a:lnSpc>
              <a:spcAft>
                <a:spcPts val="800"/>
              </a:spcAft>
            </a:pPr>
            <a:r>
              <a:rPr lang="en-US" sz="1800" dirty="0" err="1">
                <a:effectLst/>
                <a:latin typeface="Arial" panose="020B0604020202020204" pitchFamily="34" charset="0"/>
                <a:ea typeface="Arial" panose="020B0604020202020204" pitchFamily="34" charset="0"/>
                <a:cs typeface="Times New Roman" panose="02020603050405020304" pitchFamily="18" charset="0"/>
              </a:rPr>
              <a:t>Hệ</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thống</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gồm</a:t>
            </a:r>
            <a:r>
              <a:rPr lang="en-US" sz="1800" dirty="0">
                <a:effectLst/>
                <a:latin typeface="Arial" panose="020B0604020202020204" pitchFamily="34" charset="0"/>
                <a:ea typeface="Arial" panose="020B0604020202020204" pitchFamily="34" charset="0"/>
                <a:cs typeface="Times New Roman" panose="02020603050405020304" pitchFamily="18" charset="0"/>
              </a:rPr>
              <a:t> 3 </a:t>
            </a:r>
            <a:r>
              <a:rPr lang="en-US" sz="1800" dirty="0" err="1">
                <a:effectLst/>
                <a:latin typeface="Arial" panose="020B0604020202020204" pitchFamily="34" charset="0"/>
                <a:ea typeface="Arial" panose="020B0604020202020204" pitchFamily="34" charset="0"/>
                <a:cs typeface="Times New Roman" panose="02020603050405020304" pitchFamily="18" charset="0"/>
              </a:rPr>
              <a:t>thành</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phần</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chính</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Phần</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ảo</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phần</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thực</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và</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bộ</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xử</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lý</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trung</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tâm</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Phần</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ảo</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sẽ</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giao</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tiếp</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với</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người</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dùng</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thông</a:t>
            </a:r>
            <a:r>
              <a:rPr lang="en-US" sz="1800" dirty="0">
                <a:effectLst/>
                <a:latin typeface="Arial" panose="020B0604020202020204" pitchFamily="34" charset="0"/>
                <a:ea typeface="Arial" panose="020B0604020202020204" pitchFamily="34" charset="0"/>
                <a:cs typeface="Times New Roman" panose="02020603050405020304" pitchFamily="18" charset="0"/>
              </a:rPr>
              <a:t> qua </a:t>
            </a:r>
            <a:r>
              <a:rPr lang="en-US" sz="1800" dirty="0" err="1">
                <a:effectLst/>
                <a:latin typeface="Arial" panose="020B0604020202020204" pitchFamily="34" charset="0"/>
                <a:ea typeface="Arial" panose="020B0604020202020204" pitchFamily="34" charset="0"/>
                <a:cs typeface="Times New Roman" panose="02020603050405020304" pitchFamily="18" charset="0"/>
              </a:rPr>
              <a:t>giao</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diện</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người</a:t>
            </a:r>
            <a:r>
              <a:rPr lang="en-US" sz="1800" dirty="0">
                <a:effectLst/>
                <a:latin typeface="Arial" panose="020B0604020202020204" pitchFamily="34" charset="0"/>
                <a:ea typeface="Arial" panose="020B0604020202020204" pitchFamily="34" charset="0"/>
                <a:cs typeface="Times New Roman" panose="02020603050405020304" pitchFamily="18" charset="0"/>
              </a:rPr>
              <a:t> dung. </a:t>
            </a:r>
            <a:r>
              <a:rPr lang="en-US" sz="1800" dirty="0" err="1">
                <a:effectLst/>
                <a:latin typeface="Arial" panose="020B0604020202020204" pitchFamily="34" charset="0"/>
                <a:ea typeface="Arial" panose="020B0604020202020204" pitchFamily="34" charset="0"/>
                <a:cs typeface="Times New Roman" panose="02020603050405020304" pitchFamily="18" charset="0"/>
              </a:rPr>
              <a:t>Từ</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đó</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người</a:t>
            </a:r>
            <a:r>
              <a:rPr lang="en-US" sz="1800" dirty="0">
                <a:effectLst/>
                <a:latin typeface="Arial" panose="020B0604020202020204" pitchFamily="34" charset="0"/>
                <a:ea typeface="Arial" panose="020B0604020202020204" pitchFamily="34" charset="0"/>
                <a:cs typeface="Times New Roman" panose="02020603050405020304" pitchFamily="18" charset="0"/>
              </a:rPr>
              <a:t> dung </a:t>
            </a:r>
            <a:r>
              <a:rPr lang="en-US" sz="1800" dirty="0" err="1">
                <a:effectLst/>
                <a:latin typeface="Arial" panose="020B0604020202020204" pitchFamily="34" charset="0"/>
                <a:ea typeface="Arial" panose="020B0604020202020204" pitchFamily="34" charset="0"/>
                <a:cs typeface="Times New Roman" panose="02020603050405020304" pitchFamily="18" charset="0"/>
              </a:rPr>
              <a:t>có</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thể</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điều</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khiển</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tương</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tác</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với</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cả</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mô</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hình</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thực</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và</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mô</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hình</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p>
          <a:p>
            <a:pPr algn="just">
              <a:lnSpc>
                <a:spcPct val="107000"/>
              </a:lnSpc>
              <a:spcAft>
                <a:spcPts val="800"/>
              </a:spcAft>
            </a:pPr>
            <a:r>
              <a:rPr lang="en-US" sz="1800" dirty="0" err="1">
                <a:effectLst/>
                <a:latin typeface="Arial" panose="020B0604020202020204" pitchFamily="34" charset="0"/>
                <a:ea typeface="Arial" panose="020B0604020202020204" pitchFamily="34" charset="0"/>
                <a:cs typeface="Times New Roman" panose="02020603050405020304" pitchFamily="18" charset="0"/>
              </a:rPr>
              <a:t>Phần</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thực</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sẽ</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thực</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hiện</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các</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nhiệm</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vụ</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từ</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yêu</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cầu</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của</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người</a:t>
            </a:r>
            <a:r>
              <a:rPr lang="en-US" sz="1800" dirty="0">
                <a:effectLst/>
                <a:latin typeface="Arial" panose="020B0604020202020204" pitchFamily="34" charset="0"/>
                <a:ea typeface="Arial" panose="020B0604020202020204" pitchFamily="34" charset="0"/>
                <a:cs typeface="Times New Roman" panose="02020603050405020304" pitchFamily="18" charset="0"/>
              </a:rPr>
              <a:t> dung </a:t>
            </a:r>
            <a:r>
              <a:rPr lang="en-US" sz="1800" dirty="0" err="1">
                <a:effectLst/>
                <a:latin typeface="Arial" panose="020B0604020202020204" pitchFamily="34" charset="0"/>
                <a:ea typeface="Arial" panose="020B0604020202020204" pitchFamily="34" charset="0"/>
                <a:cs typeface="Times New Roman" panose="02020603050405020304" pitchFamily="18" charset="0"/>
              </a:rPr>
              <a:t>và</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phản</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hồi</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lại</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các</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giá</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trí</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trạng</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thái</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thông</a:t>
            </a:r>
            <a:r>
              <a:rPr lang="en-US" sz="1800" dirty="0">
                <a:effectLst/>
                <a:latin typeface="Arial" panose="020B0604020202020204" pitchFamily="34" charset="0"/>
                <a:ea typeface="Arial" panose="020B0604020202020204" pitchFamily="34" charset="0"/>
                <a:cs typeface="Times New Roman" panose="02020603050405020304" pitchFamily="18" charset="0"/>
              </a:rPr>
              <a:t> qua </a:t>
            </a:r>
            <a:r>
              <a:rPr lang="en-US" sz="1800" dirty="0" err="1">
                <a:effectLst/>
                <a:latin typeface="Arial" panose="020B0604020202020204" pitchFamily="34" charset="0"/>
                <a:ea typeface="Arial" panose="020B0604020202020204" pitchFamily="34" charset="0"/>
                <a:cs typeface="Times New Roman" panose="02020603050405020304" pitchFamily="18" charset="0"/>
              </a:rPr>
              <a:t>hệ</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thống</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cảm</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biến</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p>
          <a:p>
            <a:pPr algn="just">
              <a:lnSpc>
                <a:spcPct val="107000"/>
              </a:lnSpc>
              <a:spcAft>
                <a:spcPts val="800"/>
              </a:spcAft>
            </a:pPr>
            <a:r>
              <a:rPr lang="en-US" sz="1800" dirty="0" err="1">
                <a:effectLst/>
                <a:latin typeface="Arial" panose="020B0604020202020204" pitchFamily="34" charset="0"/>
                <a:ea typeface="Arial" panose="020B0604020202020204" pitchFamily="34" charset="0"/>
                <a:cs typeface="Times New Roman" panose="02020603050405020304" pitchFamily="18" charset="0"/>
              </a:rPr>
              <a:t>Để</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phần</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ảo</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và</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phần</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thực</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giao</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tiếp</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và</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truyền</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thông</a:t>
            </a:r>
            <a:r>
              <a:rPr lang="en-US" sz="1800" dirty="0">
                <a:effectLst/>
                <a:latin typeface="Arial" panose="020B0604020202020204" pitchFamily="34" charset="0"/>
                <a:ea typeface="Arial" panose="020B0604020202020204" pitchFamily="34" charset="0"/>
                <a:cs typeface="Times New Roman" panose="02020603050405020304" pitchFamily="18" charset="0"/>
              </a:rPr>
              <a:t> 2 </a:t>
            </a:r>
            <a:r>
              <a:rPr lang="en-US" sz="1800" dirty="0" err="1">
                <a:effectLst/>
                <a:latin typeface="Arial" panose="020B0604020202020204" pitchFamily="34" charset="0"/>
                <a:ea typeface="Arial" panose="020B0604020202020204" pitchFamily="34" charset="0"/>
                <a:cs typeface="Times New Roman" panose="02020603050405020304" pitchFamily="18" charset="0"/>
              </a:rPr>
              <a:t>chiều</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theo</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thời</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gian</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thực</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thì</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cần</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có</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bộ</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xử</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lý</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trung</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tâm</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Không</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chỉ</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kết</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nối</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mà</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còn</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xử</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lý</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tính</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toán</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và</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lưu</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trữ</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các</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dữ</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liệu</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thu</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thập</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được</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từ</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mô</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hình</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ảo</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và</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mô</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hình</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thực</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tăng</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tốc</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độ</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xử</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lý</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của</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mô</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hình</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bản</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sao</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số</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và</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dễ</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dàng</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triển</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khai</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bản</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sao</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số</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trên</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các</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đối</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tượng</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khác</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endParaRPr lang="vi-VN" sz="1800" dirty="0">
              <a:effectLst/>
              <a:latin typeface="Arial" panose="020B0604020202020204" pitchFamily="34" charset="0"/>
              <a:ea typeface="Arial" panose="020B0604020202020204" pitchFamily="34" charset="0"/>
              <a:cs typeface="Times New Roman" panose="02020603050405020304" pitchFamily="18" charset="0"/>
            </a:endParaRPr>
          </a:p>
        </p:txBody>
      </p:sp>
      <p:sp>
        <p:nvSpPr>
          <p:cNvPr id="4" name="Chỗ dành sẵn cho Số hiệu Bản chiếu 3"/>
          <p:cNvSpPr>
            <a:spLocks noGrp="1"/>
          </p:cNvSpPr>
          <p:nvPr>
            <p:ph type="sldNum" sz="quarter" idx="5"/>
          </p:nvPr>
        </p:nvSpPr>
        <p:spPr/>
        <p:txBody>
          <a:bodyPr/>
          <a:lstStyle/>
          <a:p>
            <a:fld id="{763D72EB-61C2-44E4-960F-221FA4A34A0D}" type="slidenum">
              <a:rPr lang="vi-VN" smtClean="0"/>
              <a:t>5</a:t>
            </a:fld>
            <a:endParaRPr lang="vi-VN"/>
          </a:p>
        </p:txBody>
      </p:sp>
    </p:spTree>
    <p:extLst>
      <p:ext uri="{BB962C8B-B14F-4D97-AF65-F5344CB8AC3E}">
        <p14:creationId xmlns:p14="http://schemas.microsoft.com/office/powerpoint/2010/main" val="2219891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pPr algn="just">
              <a:lnSpc>
                <a:spcPct val="107000"/>
              </a:lnSpc>
              <a:spcAft>
                <a:spcPts val="800"/>
              </a:spcAft>
            </a:pPr>
            <a:r>
              <a:rPr lang="en-US" sz="1800" dirty="0" err="1">
                <a:effectLst/>
                <a:latin typeface="Arial" panose="020B0604020202020204" pitchFamily="34" charset="0"/>
                <a:ea typeface="Arial" panose="020B0604020202020204" pitchFamily="34" charset="0"/>
                <a:cs typeface="Times New Roman" panose="02020603050405020304" pitchFamily="18" charset="0"/>
              </a:rPr>
              <a:t>Bản</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sao</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số</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được</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xây</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dựng</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dựa</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trên</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nền</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tảng</a:t>
            </a:r>
            <a:r>
              <a:rPr lang="en-US" sz="1800" dirty="0">
                <a:effectLst/>
                <a:latin typeface="Arial" panose="020B0604020202020204" pitchFamily="34" charset="0"/>
                <a:ea typeface="Arial" panose="020B0604020202020204" pitchFamily="34" charset="0"/>
                <a:cs typeface="Times New Roman" panose="02020603050405020304" pitchFamily="18" charset="0"/>
              </a:rPr>
              <a:t> Unity </a:t>
            </a:r>
            <a:r>
              <a:rPr lang="en-US" sz="1800" dirty="0" err="1">
                <a:effectLst/>
                <a:latin typeface="Arial" panose="020B0604020202020204" pitchFamily="34" charset="0"/>
                <a:ea typeface="Arial" panose="020B0604020202020204" pitchFamily="34" charset="0"/>
                <a:cs typeface="Times New Roman" panose="02020603050405020304" pitchFamily="18" charset="0"/>
              </a:rPr>
              <a:t>và</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kết</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nối</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với</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bộ</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xử</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lý</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trung</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tâm</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thông</a:t>
            </a:r>
            <a:r>
              <a:rPr lang="en-US" sz="1800" dirty="0">
                <a:effectLst/>
                <a:latin typeface="Arial" panose="020B0604020202020204" pitchFamily="34" charset="0"/>
                <a:ea typeface="Arial" panose="020B0604020202020204" pitchFamily="34" charset="0"/>
                <a:cs typeface="Times New Roman" panose="02020603050405020304" pitchFamily="18" charset="0"/>
              </a:rPr>
              <a:t> qua </a:t>
            </a:r>
            <a:r>
              <a:rPr lang="en-US" sz="1800" dirty="0" err="1">
                <a:effectLst/>
                <a:latin typeface="Arial" panose="020B0604020202020204" pitchFamily="34" charset="0"/>
                <a:ea typeface="Arial" panose="020B0604020202020204" pitchFamily="34" charset="0"/>
                <a:cs typeface="Times New Roman" panose="02020603050405020304" pitchFamily="18" charset="0"/>
              </a:rPr>
              <a:t>giao</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thức</a:t>
            </a:r>
            <a:r>
              <a:rPr lang="en-US" sz="1800" dirty="0">
                <a:effectLst/>
                <a:latin typeface="Arial" panose="020B0604020202020204" pitchFamily="34" charset="0"/>
                <a:ea typeface="Arial" panose="020B0604020202020204" pitchFamily="34" charset="0"/>
                <a:cs typeface="Times New Roman" panose="02020603050405020304" pitchFamily="18" charset="0"/>
              </a:rPr>
              <a:t> TCP/IP. </a:t>
            </a:r>
            <a:r>
              <a:rPr lang="en-US" sz="1800" dirty="0" err="1">
                <a:effectLst/>
                <a:latin typeface="Arial" panose="020B0604020202020204" pitchFamily="34" charset="0"/>
                <a:ea typeface="Arial" panose="020B0604020202020204" pitchFamily="34" charset="0"/>
                <a:cs typeface="Times New Roman" panose="02020603050405020304" pitchFamily="18" charset="0"/>
              </a:rPr>
              <a:t>Phần</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thực</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kết</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nối</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với</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bộ</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xử</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lý</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trung</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tâm</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thông</a:t>
            </a:r>
            <a:r>
              <a:rPr lang="en-US" sz="1800" dirty="0">
                <a:effectLst/>
                <a:latin typeface="Arial" panose="020B0604020202020204" pitchFamily="34" charset="0"/>
                <a:ea typeface="Arial" panose="020B0604020202020204" pitchFamily="34" charset="0"/>
                <a:cs typeface="Times New Roman" panose="02020603050405020304" pitchFamily="18" charset="0"/>
              </a:rPr>
              <a:t> qua </a:t>
            </a:r>
            <a:r>
              <a:rPr lang="en-US" sz="1800" dirty="0" err="1">
                <a:effectLst/>
                <a:latin typeface="Arial" panose="020B0604020202020204" pitchFamily="34" charset="0"/>
                <a:ea typeface="Arial" panose="020B0604020202020204" pitchFamily="34" charset="0"/>
                <a:cs typeface="Times New Roman" panose="02020603050405020304" pitchFamily="18" charset="0"/>
              </a:rPr>
              <a:t>giao</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thức</a:t>
            </a:r>
            <a:r>
              <a:rPr lang="en-US" sz="1800" dirty="0">
                <a:effectLst/>
                <a:latin typeface="Arial" panose="020B0604020202020204" pitchFamily="34" charset="0"/>
                <a:ea typeface="Arial" panose="020B0604020202020204" pitchFamily="34" charset="0"/>
                <a:cs typeface="Times New Roman" panose="02020603050405020304" pitchFamily="18" charset="0"/>
              </a:rPr>
              <a:t> UART. </a:t>
            </a:r>
            <a:r>
              <a:rPr lang="en-US" sz="1800" dirty="0" err="1">
                <a:effectLst/>
                <a:latin typeface="Arial" panose="020B0604020202020204" pitchFamily="34" charset="0"/>
                <a:ea typeface="Arial" panose="020B0604020202020204" pitchFamily="34" charset="0"/>
                <a:cs typeface="Times New Roman" panose="02020603050405020304" pitchFamily="18" charset="0"/>
              </a:rPr>
              <a:t>Bộ</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xử</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lý</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trung</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tâm</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được</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xây</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dựng</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dựa</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trên</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nền</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tảng</a:t>
            </a:r>
            <a:r>
              <a:rPr lang="en-US" sz="1800" dirty="0">
                <a:effectLst/>
                <a:latin typeface="Arial" panose="020B0604020202020204" pitchFamily="34" charset="0"/>
                <a:ea typeface="Arial" panose="020B0604020202020204" pitchFamily="34" charset="0"/>
                <a:cs typeface="Times New Roman" panose="02020603050405020304" pitchFamily="18" charset="0"/>
              </a:rPr>
              <a:t> ROS </a:t>
            </a:r>
            <a:r>
              <a:rPr lang="en-US" sz="1800" dirty="0" err="1">
                <a:effectLst/>
                <a:latin typeface="Arial" panose="020B0604020202020204" pitchFamily="34" charset="0"/>
                <a:ea typeface="Arial" panose="020B0604020202020204" pitchFamily="34" charset="0"/>
                <a:cs typeface="Times New Roman" panose="02020603050405020304" pitchFamily="18" charset="0"/>
              </a:rPr>
              <a:t>với</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các</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gói</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xử</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lý</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riêng</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biệt</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và</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kết</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nối</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với</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nhau</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thông</a:t>
            </a:r>
            <a:r>
              <a:rPr lang="en-US" sz="1800" dirty="0">
                <a:effectLst/>
                <a:latin typeface="Arial" panose="020B0604020202020204" pitchFamily="34" charset="0"/>
                <a:ea typeface="Arial" panose="020B0604020202020204" pitchFamily="34" charset="0"/>
                <a:cs typeface="Times New Roman" panose="02020603050405020304" pitchFamily="18" charset="0"/>
              </a:rPr>
              <a:t> qua </a:t>
            </a:r>
            <a:r>
              <a:rPr lang="en-US" sz="1800" dirty="0" err="1">
                <a:effectLst/>
                <a:latin typeface="Arial" panose="020B0604020202020204" pitchFamily="34" charset="0"/>
                <a:ea typeface="Arial" panose="020B0604020202020204" pitchFamily="34" charset="0"/>
                <a:cs typeface="Times New Roman" panose="02020603050405020304" pitchFamily="18" charset="0"/>
              </a:rPr>
              <a:t>các</a:t>
            </a:r>
            <a:r>
              <a:rPr lang="en-US" sz="1800" dirty="0">
                <a:effectLst/>
                <a:latin typeface="Arial" panose="020B0604020202020204" pitchFamily="34" charset="0"/>
                <a:ea typeface="Arial" panose="020B0604020202020204" pitchFamily="34" charset="0"/>
                <a:cs typeface="Times New Roman" panose="02020603050405020304" pitchFamily="18" charset="0"/>
              </a:rPr>
              <a:t> topic </a:t>
            </a:r>
            <a:r>
              <a:rPr lang="en-US" sz="1800" dirty="0" err="1">
                <a:effectLst/>
                <a:latin typeface="Arial" panose="020B0604020202020204" pitchFamily="34" charset="0"/>
                <a:ea typeface="Arial" panose="020B0604020202020204" pitchFamily="34" charset="0"/>
                <a:cs typeface="Times New Roman" panose="02020603050405020304" pitchFamily="18" charset="0"/>
              </a:rPr>
              <a:t>của</a:t>
            </a:r>
            <a:r>
              <a:rPr lang="en-US" sz="1800" dirty="0">
                <a:effectLst/>
                <a:latin typeface="Arial" panose="020B0604020202020204" pitchFamily="34" charset="0"/>
                <a:ea typeface="Arial" panose="020B0604020202020204" pitchFamily="34" charset="0"/>
                <a:cs typeface="Times New Roman" panose="02020603050405020304" pitchFamily="18" charset="0"/>
              </a:rPr>
              <a:t> ROS. </a:t>
            </a:r>
            <a:r>
              <a:rPr lang="en-US" sz="1800" dirty="0" err="1">
                <a:effectLst/>
                <a:latin typeface="Arial" panose="020B0604020202020204" pitchFamily="34" charset="0"/>
                <a:ea typeface="Arial" panose="020B0604020202020204" pitchFamily="34" charset="0"/>
                <a:cs typeface="Times New Roman" panose="02020603050405020304" pitchFamily="18" charset="0"/>
              </a:rPr>
              <a:t>Dữ</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liệu</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được</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lưu</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trữ</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cục</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bộ</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tại</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bộ</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xử</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lý</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trung</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tâm</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và</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định</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kỳ</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sẽ</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gửi</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dữ</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liệu</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lên</a:t>
            </a:r>
            <a:r>
              <a:rPr lang="en-US" sz="1800" dirty="0">
                <a:effectLst/>
                <a:latin typeface="Arial" panose="020B0604020202020204" pitchFamily="34" charset="0"/>
                <a:ea typeface="Arial" panose="020B0604020202020204" pitchFamily="34" charset="0"/>
                <a:cs typeface="Times New Roman" panose="02020603050405020304" pitchFamily="18" charset="0"/>
              </a:rPr>
              <a:t> Cloud. Trong </a:t>
            </a:r>
            <a:r>
              <a:rPr lang="en-US" sz="1800" dirty="0" err="1">
                <a:effectLst/>
                <a:latin typeface="Arial" panose="020B0604020202020204" pitchFamily="34" charset="0"/>
                <a:ea typeface="Arial" panose="020B0604020202020204" pitchFamily="34" charset="0"/>
                <a:cs typeface="Times New Roman" panose="02020603050405020304" pitchFamily="18" charset="0"/>
              </a:rPr>
              <a:t>nghiên</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cứu</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này</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sử</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dụng</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nền</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tảng</a:t>
            </a:r>
            <a:r>
              <a:rPr lang="en-US" sz="1800" dirty="0">
                <a:effectLst/>
                <a:latin typeface="Arial" panose="020B0604020202020204" pitchFamily="34" charset="0"/>
                <a:ea typeface="Arial" panose="020B0604020202020204" pitchFamily="34" charset="0"/>
                <a:cs typeface="Times New Roman" panose="02020603050405020304" pitchFamily="18" charset="0"/>
              </a:rPr>
              <a:t> MongoDB </a:t>
            </a:r>
            <a:r>
              <a:rPr lang="en-US" sz="1800" dirty="0" err="1">
                <a:effectLst/>
                <a:latin typeface="Arial" panose="020B0604020202020204" pitchFamily="34" charset="0"/>
                <a:ea typeface="Arial" panose="020B0604020202020204" pitchFamily="34" charset="0"/>
                <a:cs typeface="Times New Roman" panose="02020603050405020304" pitchFamily="18" charset="0"/>
              </a:rPr>
              <a:t>cho</a:t>
            </a:r>
            <a:r>
              <a:rPr lang="en-US" sz="1800" dirty="0">
                <a:effectLst/>
                <a:latin typeface="Arial" panose="020B0604020202020204" pitchFamily="34" charset="0"/>
                <a:ea typeface="Arial" panose="020B0604020202020204" pitchFamily="34" charset="0"/>
                <a:cs typeface="Times New Roman" panose="02020603050405020304" pitchFamily="18" charset="0"/>
              </a:rPr>
              <a:t> Cloud.</a:t>
            </a:r>
            <a:endParaRPr lang="vi-VN" sz="1800" dirty="0">
              <a:effectLst/>
              <a:latin typeface="Arial" panose="020B0604020202020204" pitchFamily="34" charset="0"/>
              <a:ea typeface="Arial" panose="020B0604020202020204" pitchFamily="34" charset="0"/>
              <a:cs typeface="Times New Roman" panose="02020603050405020304" pitchFamily="18" charset="0"/>
            </a:endParaRPr>
          </a:p>
        </p:txBody>
      </p:sp>
      <p:sp>
        <p:nvSpPr>
          <p:cNvPr id="4" name="Chỗ dành sẵn cho Số hiệu Bản chiếu 3"/>
          <p:cNvSpPr>
            <a:spLocks noGrp="1"/>
          </p:cNvSpPr>
          <p:nvPr>
            <p:ph type="sldNum" sz="quarter" idx="5"/>
          </p:nvPr>
        </p:nvSpPr>
        <p:spPr/>
        <p:txBody>
          <a:bodyPr/>
          <a:lstStyle/>
          <a:p>
            <a:fld id="{763D72EB-61C2-44E4-960F-221FA4A34A0D}" type="slidenum">
              <a:rPr lang="vi-VN" smtClean="0"/>
              <a:t>6</a:t>
            </a:fld>
            <a:endParaRPr lang="vi-VN"/>
          </a:p>
        </p:txBody>
      </p:sp>
    </p:spTree>
    <p:extLst>
      <p:ext uri="{BB962C8B-B14F-4D97-AF65-F5344CB8AC3E}">
        <p14:creationId xmlns:p14="http://schemas.microsoft.com/office/powerpoint/2010/main" val="18373351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pPr algn="just">
              <a:lnSpc>
                <a:spcPct val="107000"/>
              </a:lnSpc>
              <a:spcAft>
                <a:spcPts val="800"/>
              </a:spcAft>
            </a:pPr>
            <a:r>
              <a:rPr lang="vi-VN" sz="1800" dirty="0">
                <a:effectLst/>
                <a:latin typeface="Arial" panose="020B0604020202020204" pitchFamily="34" charset="0"/>
                <a:ea typeface="Arial" panose="020B0604020202020204" pitchFamily="34" charset="0"/>
                <a:cs typeface="Times New Roman" panose="02020603050405020304" pitchFamily="18" charset="0"/>
              </a:rPr>
              <a:t>Mô hình </a:t>
            </a:r>
            <a:r>
              <a:rPr lang="vi-VN" sz="1800" dirty="0" err="1">
                <a:effectLst/>
                <a:latin typeface="Arial" panose="020B0604020202020204" pitchFamily="34" charset="0"/>
                <a:ea typeface="Arial" panose="020B0604020202020204" pitchFamily="34" charset="0"/>
                <a:cs typeface="Times New Roman" panose="02020603050405020304" pitchFamily="18" charset="0"/>
              </a:rPr>
              <a:t>robot</a:t>
            </a:r>
            <a:r>
              <a:rPr lang="vi-VN" sz="1800" dirty="0">
                <a:effectLst/>
                <a:latin typeface="Arial" panose="020B0604020202020204" pitchFamily="34" charset="0"/>
                <a:ea typeface="Arial" panose="020B0604020202020204" pitchFamily="34" charset="0"/>
                <a:cs typeface="Times New Roman" panose="02020603050405020304" pitchFamily="18" charset="0"/>
              </a:rPr>
              <a:t> được thiết kế với 2 bậc tự do và có khả năng phản hồi vị trí góc khớp. Bên trên là bản thiết kế và mạch điện của hệ thống.</a:t>
            </a:r>
          </a:p>
        </p:txBody>
      </p:sp>
      <p:sp>
        <p:nvSpPr>
          <p:cNvPr id="4" name="Chỗ dành sẵn cho Số hiệu Bản chiếu 3"/>
          <p:cNvSpPr>
            <a:spLocks noGrp="1"/>
          </p:cNvSpPr>
          <p:nvPr>
            <p:ph type="sldNum" sz="quarter" idx="5"/>
          </p:nvPr>
        </p:nvSpPr>
        <p:spPr/>
        <p:txBody>
          <a:bodyPr/>
          <a:lstStyle/>
          <a:p>
            <a:fld id="{763D72EB-61C2-44E4-960F-221FA4A34A0D}" type="slidenum">
              <a:rPr lang="vi-VN" smtClean="0"/>
              <a:t>7</a:t>
            </a:fld>
            <a:endParaRPr lang="vi-VN"/>
          </a:p>
        </p:txBody>
      </p:sp>
    </p:spTree>
    <p:extLst>
      <p:ext uri="{BB962C8B-B14F-4D97-AF65-F5344CB8AC3E}">
        <p14:creationId xmlns:p14="http://schemas.microsoft.com/office/powerpoint/2010/main" val="27847965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pPr algn="just">
              <a:lnSpc>
                <a:spcPct val="107000"/>
              </a:lnSpc>
              <a:spcAft>
                <a:spcPts val="800"/>
              </a:spcAft>
            </a:pPr>
            <a:r>
              <a:rPr lang="vi-VN" sz="1800" dirty="0">
                <a:effectLst/>
                <a:latin typeface="Arial" panose="020B0604020202020204" pitchFamily="34" charset="0"/>
                <a:ea typeface="Arial" panose="020B0604020202020204" pitchFamily="34" charset="0"/>
                <a:cs typeface="Times New Roman" panose="02020603050405020304" pitchFamily="18" charset="0"/>
              </a:rPr>
              <a:t>Mô hình ảo được xây dựng dựa trên phần mềm </a:t>
            </a:r>
            <a:r>
              <a:rPr lang="vi-VN" sz="1800" dirty="0" err="1">
                <a:effectLst/>
                <a:latin typeface="Arial" panose="020B0604020202020204" pitchFamily="34" charset="0"/>
                <a:ea typeface="Arial" panose="020B0604020202020204" pitchFamily="34" charset="0"/>
                <a:cs typeface="Times New Roman" panose="02020603050405020304" pitchFamily="18" charset="0"/>
              </a:rPr>
              <a:t>solidword</a:t>
            </a:r>
            <a:r>
              <a:rPr lang="vi-VN" sz="1800" dirty="0">
                <a:effectLst/>
                <a:latin typeface="Arial" panose="020B0604020202020204" pitchFamily="34" charset="0"/>
                <a:ea typeface="Arial" panose="020B0604020202020204" pitchFamily="34" charset="0"/>
                <a:cs typeface="Times New Roman" panose="02020603050405020304" pitchFamily="18" charset="0"/>
              </a:rPr>
              <a:t> và môi trường ảo được xây dựng dựa trên phần mềm </a:t>
            </a:r>
            <a:r>
              <a:rPr lang="vi-VN" sz="1800" dirty="0" err="1">
                <a:effectLst/>
                <a:latin typeface="Arial" panose="020B0604020202020204" pitchFamily="34" charset="0"/>
                <a:ea typeface="Arial" panose="020B0604020202020204" pitchFamily="34" charset="0"/>
                <a:cs typeface="Times New Roman" panose="02020603050405020304" pitchFamily="18" charset="0"/>
              </a:rPr>
              <a:t>Revit</a:t>
            </a:r>
            <a:r>
              <a:rPr lang="vi-VN" sz="1800" dirty="0">
                <a:effectLst/>
                <a:latin typeface="Arial" panose="020B0604020202020204" pitchFamily="34" charset="0"/>
                <a:ea typeface="Arial" panose="020B0604020202020204" pitchFamily="34" charset="0"/>
                <a:cs typeface="Times New Roman" panose="02020603050405020304" pitchFamily="18" charset="0"/>
              </a:rPr>
              <a:t> và </a:t>
            </a:r>
            <a:r>
              <a:rPr lang="vi-VN" sz="1800" dirty="0" err="1">
                <a:effectLst/>
                <a:latin typeface="Arial" panose="020B0604020202020204" pitchFamily="34" charset="0"/>
                <a:ea typeface="Arial" panose="020B0604020202020204" pitchFamily="34" charset="0"/>
                <a:cs typeface="Times New Roman" panose="02020603050405020304" pitchFamily="18" charset="0"/>
              </a:rPr>
              <a:t>blender</a:t>
            </a:r>
            <a:r>
              <a:rPr lang="vi-VN" sz="1800" dirty="0">
                <a:effectLst/>
                <a:latin typeface="Arial" panose="020B0604020202020204" pitchFamily="34" charset="0"/>
                <a:ea typeface="Arial" panose="020B0604020202020204" pitchFamily="34" charset="0"/>
                <a:cs typeface="Times New Roman" panose="02020603050405020304" pitchFamily="18" charset="0"/>
              </a:rPr>
              <a:t>. Cả 2 phần này được tích hợp và xử lý dựa trên nền tảng </a:t>
            </a:r>
            <a:r>
              <a:rPr lang="vi-VN" sz="1800" dirty="0" err="1">
                <a:effectLst/>
                <a:latin typeface="Arial" panose="020B0604020202020204" pitchFamily="34" charset="0"/>
                <a:ea typeface="Arial" panose="020B0604020202020204" pitchFamily="34" charset="0"/>
                <a:cs typeface="Times New Roman" panose="02020603050405020304" pitchFamily="18" charset="0"/>
              </a:rPr>
              <a:t>Unity</a:t>
            </a:r>
            <a:r>
              <a:rPr lang="vi-VN" sz="1800" dirty="0">
                <a:effectLst/>
                <a:latin typeface="Arial" panose="020B0604020202020204" pitchFamily="34" charset="0"/>
                <a:ea typeface="Arial" panose="020B0604020202020204" pitchFamily="34" charset="0"/>
                <a:cs typeface="Times New Roman" panose="02020603050405020304" pitchFamily="18" charset="0"/>
              </a:rPr>
              <a:t>.</a:t>
            </a:r>
          </a:p>
          <a:p>
            <a:pPr algn="just">
              <a:lnSpc>
                <a:spcPct val="107000"/>
              </a:lnSpc>
              <a:spcAft>
                <a:spcPts val="800"/>
              </a:spcAft>
            </a:pPr>
            <a:r>
              <a:rPr lang="vi-VN" sz="1800" dirty="0">
                <a:effectLst/>
                <a:latin typeface="Arial" panose="020B0604020202020204" pitchFamily="34" charset="0"/>
                <a:ea typeface="Arial" panose="020B0604020202020204" pitchFamily="34" charset="0"/>
                <a:cs typeface="Times New Roman" panose="02020603050405020304" pitchFamily="18" charset="0"/>
              </a:rPr>
              <a:t>Động học </a:t>
            </a:r>
            <a:r>
              <a:rPr lang="vi-VN" sz="1800" dirty="0" err="1">
                <a:effectLst/>
                <a:latin typeface="Arial" panose="020B0604020202020204" pitchFamily="34" charset="0"/>
                <a:ea typeface="Arial" panose="020B0604020202020204" pitchFamily="34" charset="0"/>
                <a:cs typeface="Times New Roman" panose="02020603050405020304" pitchFamily="18" charset="0"/>
              </a:rPr>
              <a:t>robot</a:t>
            </a:r>
            <a:r>
              <a:rPr lang="vi-VN" sz="1800" dirty="0">
                <a:effectLst/>
                <a:latin typeface="Arial" panose="020B0604020202020204" pitchFamily="34" charset="0"/>
                <a:ea typeface="Arial" panose="020B0604020202020204" pitchFamily="34" charset="0"/>
                <a:cs typeface="Times New Roman" panose="02020603050405020304" pitchFamily="18" charset="0"/>
              </a:rPr>
              <a:t> được tính toán sử dụng công thức trên. Động học thuận chỉ việc thay thế giá trị từng góc khớp vào công thức và động học nghịch sử dụng phương pháp </a:t>
            </a:r>
            <a:r>
              <a:rPr lang="vi-VN" sz="1800" dirty="0" err="1">
                <a:effectLst/>
                <a:latin typeface="Times New Roman" panose="02020603050405020304" pitchFamily="18" charset="0"/>
                <a:ea typeface="Arial" panose="020B0604020202020204" pitchFamily="34" charset="0"/>
              </a:rPr>
              <a:t>Newton-Raphson</a:t>
            </a:r>
            <a:r>
              <a:rPr lang="vi-VN" sz="1800" dirty="0">
                <a:effectLst/>
                <a:latin typeface="Times New Roman" panose="02020603050405020304" pitchFamily="18" charset="0"/>
                <a:ea typeface="Arial" panose="020B0604020202020204" pitchFamily="34" charset="0"/>
              </a:rPr>
              <a:t> để tìm giá trị từng góc khớp của động cơ.</a:t>
            </a:r>
            <a:endParaRPr lang="vi-VN" sz="1800" dirty="0">
              <a:effectLst/>
              <a:latin typeface="Arial" panose="020B0604020202020204" pitchFamily="34" charset="0"/>
              <a:ea typeface="Arial" panose="020B0604020202020204" pitchFamily="34" charset="0"/>
              <a:cs typeface="Times New Roman" panose="02020603050405020304" pitchFamily="18" charset="0"/>
            </a:endParaRPr>
          </a:p>
        </p:txBody>
      </p:sp>
      <p:sp>
        <p:nvSpPr>
          <p:cNvPr id="4" name="Chỗ dành sẵn cho Số hiệu Bản chiếu 3"/>
          <p:cNvSpPr>
            <a:spLocks noGrp="1"/>
          </p:cNvSpPr>
          <p:nvPr>
            <p:ph type="sldNum" sz="quarter" idx="5"/>
          </p:nvPr>
        </p:nvSpPr>
        <p:spPr/>
        <p:txBody>
          <a:bodyPr/>
          <a:lstStyle/>
          <a:p>
            <a:fld id="{763D72EB-61C2-44E4-960F-221FA4A34A0D}" type="slidenum">
              <a:rPr lang="vi-VN" smtClean="0"/>
              <a:t>8</a:t>
            </a:fld>
            <a:endParaRPr lang="vi-VN"/>
          </a:p>
        </p:txBody>
      </p:sp>
    </p:spTree>
    <p:extLst>
      <p:ext uri="{BB962C8B-B14F-4D97-AF65-F5344CB8AC3E}">
        <p14:creationId xmlns:p14="http://schemas.microsoft.com/office/powerpoint/2010/main" val="28590686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pPr algn="just">
              <a:lnSpc>
                <a:spcPct val="107000"/>
              </a:lnSpc>
              <a:spcAft>
                <a:spcPts val="800"/>
              </a:spcAft>
            </a:pPr>
            <a:endParaRPr lang="vi-VN" sz="1800" dirty="0">
              <a:effectLst/>
              <a:latin typeface="Arial" panose="020B0604020202020204" pitchFamily="34" charset="0"/>
              <a:ea typeface="Arial" panose="020B0604020202020204" pitchFamily="34" charset="0"/>
              <a:cs typeface="Times New Roman" panose="02020603050405020304" pitchFamily="18" charset="0"/>
            </a:endParaRPr>
          </a:p>
        </p:txBody>
      </p:sp>
      <p:sp>
        <p:nvSpPr>
          <p:cNvPr id="4" name="Chỗ dành sẵn cho Số hiệu Bản chiếu 3"/>
          <p:cNvSpPr>
            <a:spLocks noGrp="1"/>
          </p:cNvSpPr>
          <p:nvPr>
            <p:ph type="sldNum" sz="quarter" idx="5"/>
          </p:nvPr>
        </p:nvSpPr>
        <p:spPr/>
        <p:txBody>
          <a:bodyPr/>
          <a:lstStyle/>
          <a:p>
            <a:fld id="{763D72EB-61C2-44E4-960F-221FA4A34A0D}" type="slidenum">
              <a:rPr lang="vi-VN" smtClean="0"/>
              <a:t>9</a:t>
            </a:fld>
            <a:endParaRPr lang="vi-VN"/>
          </a:p>
        </p:txBody>
      </p:sp>
    </p:spTree>
    <p:extLst>
      <p:ext uri="{BB962C8B-B14F-4D97-AF65-F5344CB8AC3E}">
        <p14:creationId xmlns:p14="http://schemas.microsoft.com/office/powerpoint/2010/main" val="31143446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êu đề Bản chiếu">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7D19FADB-CA9E-7911-70E8-30040C1113D8}"/>
              </a:ext>
            </a:extLst>
          </p:cNvPr>
          <p:cNvSpPr>
            <a:spLocks noGrp="1"/>
          </p:cNvSpPr>
          <p:nvPr>
            <p:ph type="ctrTitle"/>
          </p:nvPr>
        </p:nvSpPr>
        <p:spPr>
          <a:xfrm>
            <a:off x="1524000" y="1122363"/>
            <a:ext cx="9144000" cy="2387600"/>
          </a:xfrm>
        </p:spPr>
        <p:txBody>
          <a:bodyPr anchor="b"/>
          <a:lstStyle>
            <a:lvl1pPr algn="ctr">
              <a:defRPr sz="6000"/>
            </a:lvl1pPr>
          </a:lstStyle>
          <a:p>
            <a:r>
              <a:rPr lang="vi-VN"/>
              <a:t>Bấm để sửa kiểu tiêu đề Bản cái</a:t>
            </a:r>
          </a:p>
        </p:txBody>
      </p:sp>
      <p:sp>
        <p:nvSpPr>
          <p:cNvPr id="3" name="Tiêu đề phụ 2">
            <a:extLst>
              <a:ext uri="{FF2B5EF4-FFF2-40B4-BE49-F238E27FC236}">
                <a16:creationId xmlns:a16="http://schemas.microsoft.com/office/drawing/2014/main" id="{5CC2B06C-99E0-D4D2-F7FA-4F09DCC55CB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vi-VN"/>
              <a:t>Bấm để chỉnh sửa kiểu tiêu đề phụ của Bản cái</a:t>
            </a:r>
          </a:p>
        </p:txBody>
      </p:sp>
      <p:sp>
        <p:nvSpPr>
          <p:cNvPr id="4" name="Chỗ dành sẵn cho Ngày tháng 3">
            <a:extLst>
              <a:ext uri="{FF2B5EF4-FFF2-40B4-BE49-F238E27FC236}">
                <a16:creationId xmlns:a16="http://schemas.microsoft.com/office/drawing/2014/main" id="{0148A24C-2470-EA81-0398-6A124BAA23CB}"/>
              </a:ext>
            </a:extLst>
          </p:cNvPr>
          <p:cNvSpPr>
            <a:spLocks noGrp="1"/>
          </p:cNvSpPr>
          <p:nvPr>
            <p:ph type="dt" sz="half" idx="10"/>
          </p:nvPr>
        </p:nvSpPr>
        <p:spPr/>
        <p:txBody>
          <a:bodyPr/>
          <a:lstStyle/>
          <a:p>
            <a:fld id="{B86802D2-86CC-42E2-AEB0-5A09CD85098D}" type="datetimeFigureOut">
              <a:rPr lang="vi-VN" smtClean="0"/>
              <a:t>17/07/2023</a:t>
            </a:fld>
            <a:endParaRPr lang="vi-VN"/>
          </a:p>
        </p:txBody>
      </p:sp>
      <p:sp>
        <p:nvSpPr>
          <p:cNvPr id="5" name="Chỗ dành sẵn cho Chân trang 4">
            <a:extLst>
              <a:ext uri="{FF2B5EF4-FFF2-40B4-BE49-F238E27FC236}">
                <a16:creationId xmlns:a16="http://schemas.microsoft.com/office/drawing/2014/main" id="{679120B3-2840-A408-C86E-61AF8E77EAC1}"/>
              </a:ext>
            </a:extLst>
          </p:cNvPr>
          <p:cNvSpPr>
            <a:spLocks noGrp="1"/>
          </p:cNvSpPr>
          <p:nvPr>
            <p:ph type="ftr" sz="quarter" idx="11"/>
          </p:nvPr>
        </p:nvSpPr>
        <p:spPr/>
        <p:txBody>
          <a:bodyPr/>
          <a:lstStyle/>
          <a:p>
            <a:endParaRPr lang="vi-VN"/>
          </a:p>
        </p:txBody>
      </p:sp>
      <p:sp>
        <p:nvSpPr>
          <p:cNvPr id="6" name="Chỗ dành sẵn cho Số hiệu Bản chiếu 5">
            <a:extLst>
              <a:ext uri="{FF2B5EF4-FFF2-40B4-BE49-F238E27FC236}">
                <a16:creationId xmlns:a16="http://schemas.microsoft.com/office/drawing/2014/main" id="{D3689692-010E-B2FB-4756-AA1D2CE6B607}"/>
              </a:ext>
            </a:extLst>
          </p:cNvPr>
          <p:cNvSpPr>
            <a:spLocks noGrp="1"/>
          </p:cNvSpPr>
          <p:nvPr>
            <p:ph type="sldNum" sz="quarter" idx="12"/>
          </p:nvPr>
        </p:nvSpPr>
        <p:spPr/>
        <p:txBody>
          <a:bodyPr/>
          <a:lstStyle/>
          <a:p>
            <a:fld id="{91AD1A6F-79B4-4F82-883C-1025903B7159}" type="slidenum">
              <a:rPr lang="vi-VN" smtClean="0"/>
              <a:t>‹#›</a:t>
            </a:fld>
            <a:endParaRPr lang="vi-VN"/>
          </a:p>
        </p:txBody>
      </p:sp>
    </p:spTree>
    <p:extLst>
      <p:ext uri="{BB962C8B-B14F-4D97-AF65-F5344CB8AC3E}">
        <p14:creationId xmlns:p14="http://schemas.microsoft.com/office/powerpoint/2010/main" val="12954705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êu đề và Văn bản Dọc">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726D40B2-31D9-790E-CC68-B17D98092DDE}"/>
              </a:ext>
            </a:extLst>
          </p:cNvPr>
          <p:cNvSpPr>
            <a:spLocks noGrp="1"/>
          </p:cNvSpPr>
          <p:nvPr>
            <p:ph type="title"/>
          </p:nvPr>
        </p:nvSpPr>
        <p:spPr/>
        <p:txBody>
          <a:bodyPr/>
          <a:lstStyle/>
          <a:p>
            <a:r>
              <a:rPr lang="vi-VN"/>
              <a:t>Bấm để sửa kiểu tiêu đề Bản cái</a:t>
            </a:r>
          </a:p>
        </p:txBody>
      </p:sp>
      <p:sp>
        <p:nvSpPr>
          <p:cNvPr id="3" name="Chỗ dành sẵn cho Văn bản Dọc 2">
            <a:extLst>
              <a:ext uri="{FF2B5EF4-FFF2-40B4-BE49-F238E27FC236}">
                <a16:creationId xmlns:a16="http://schemas.microsoft.com/office/drawing/2014/main" id="{3A87CCB5-17B7-0413-D2E0-ACB2C5430F9A}"/>
              </a:ext>
            </a:extLst>
          </p:cNvPr>
          <p:cNvSpPr>
            <a:spLocks noGrp="1"/>
          </p:cNvSpPr>
          <p:nvPr>
            <p:ph type="body" orient="vert" idx="1"/>
          </p:nvPr>
        </p:nvSpPr>
        <p:spPr/>
        <p:txBody>
          <a:bodyPr vert="eaVert"/>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p>
        </p:txBody>
      </p:sp>
      <p:sp>
        <p:nvSpPr>
          <p:cNvPr id="4" name="Chỗ dành sẵn cho Ngày tháng 3">
            <a:extLst>
              <a:ext uri="{FF2B5EF4-FFF2-40B4-BE49-F238E27FC236}">
                <a16:creationId xmlns:a16="http://schemas.microsoft.com/office/drawing/2014/main" id="{E9479945-7B9B-5315-6076-2825C7B85999}"/>
              </a:ext>
            </a:extLst>
          </p:cNvPr>
          <p:cNvSpPr>
            <a:spLocks noGrp="1"/>
          </p:cNvSpPr>
          <p:nvPr>
            <p:ph type="dt" sz="half" idx="10"/>
          </p:nvPr>
        </p:nvSpPr>
        <p:spPr/>
        <p:txBody>
          <a:bodyPr/>
          <a:lstStyle/>
          <a:p>
            <a:fld id="{B86802D2-86CC-42E2-AEB0-5A09CD85098D}" type="datetimeFigureOut">
              <a:rPr lang="vi-VN" smtClean="0"/>
              <a:t>17/07/2023</a:t>
            </a:fld>
            <a:endParaRPr lang="vi-VN"/>
          </a:p>
        </p:txBody>
      </p:sp>
      <p:sp>
        <p:nvSpPr>
          <p:cNvPr id="5" name="Chỗ dành sẵn cho Chân trang 4">
            <a:extLst>
              <a:ext uri="{FF2B5EF4-FFF2-40B4-BE49-F238E27FC236}">
                <a16:creationId xmlns:a16="http://schemas.microsoft.com/office/drawing/2014/main" id="{6B56C132-4BCB-8ED1-488A-310B2CE07B17}"/>
              </a:ext>
            </a:extLst>
          </p:cNvPr>
          <p:cNvSpPr>
            <a:spLocks noGrp="1"/>
          </p:cNvSpPr>
          <p:nvPr>
            <p:ph type="ftr" sz="quarter" idx="11"/>
          </p:nvPr>
        </p:nvSpPr>
        <p:spPr/>
        <p:txBody>
          <a:bodyPr/>
          <a:lstStyle/>
          <a:p>
            <a:endParaRPr lang="vi-VN"/>
          </a:p>
        </p:txBody>
      </p:sp>
      <p:sp>
        <p:nvSpPr>
          <p:cNvPr id="6" name="Chỗ dành sẵn cho Số hiệu Bản chiếu 5">
            <a:extLst>
              <a:ext uri="{FF2B5EF4-FFF2-40B4-BE49-F238E27FC236}">
                <a16:creationId xmlns:a16="http://schemas.microsoft.com/office/drawing/2014/main" id="{2140D68B-2F37-089A-9858-9F38BB5AD0C2}"/>
              </a:ext>
            </a:extLst>
          </p:cNvPr>
          <p:cNvSpPr>
            <a:spLocks noGrp="1"/>
          </p:cNvSpPr>
          <p:nvPr>
            <p:ph type="sldNum" sz="quarter" idx="12"/>
          </p:nvPr>
        </p:nvSpPr>
        <p:spPr/>
        <p:txBody>
          <a:bodyPr/>
          <a:lstStyle/>
          <a:p>
            <a:fld id="{91AD1A6F-79B4-4F82-883C-1025903B7159}" type="slidenum">
              <a:rPr lang="vi-VN" smtClean="0"/>
              <a:t>‹#›</a:t>
            </a:fld>
            <a:endParaRPr lang="vi-VN"/>
          </a:p>
        </p:txBody>
      </p:sp>
    </p:spTree>
    <p:extLst>
      <p:ext uri="{BB962C8B-B14F-4D97-AF65-F5344CB8AC3E}">
        <p14:creationId xmlns:p14="http://schemas.microsoft.com/office/powerpoint/2010/main" val="1996662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êu đề Dọc và Văn bản">
    <p:spTree>
      <p:nvGrpSpPr>
        <p:cNvPr id="1" name=""/>
        <p:cNvGrpSpPr/>
        <p:nvPr/>
      </p:nvGrpSpPr>
      <p:grpSpPr>
        <a:xfrm>
          <a:off x="0" y="0"/>
          <a:ext cx="0" cy="0"/>
          <a:chOff x="0" y="0"/>
          <a:chExt cx="0" cy="0"/>
        </a:xfrm>
      </p:grpSpPr>
      <p:sp>
        <p:nvSpPr>
          <p:cNvPr id="2" name="Tiêu đề Dọc 1">
            <a:extLst>
              <a:ext uri="{FF2B5EF4-FFF2-40B4-BE49-F238E27FC236}">
                <a16:creationId xmlns:a16="http://schemas.microsoft.com/office/drawing/2014/main" id="{FB2697BC-33F8-CD5E-BDC5-B9A1AA3E89F9}"/>
              </a:ext>
            </a:extLst>
          </p:cNvPr>
          <p:cNvSpPr>
            <a:spLocks noGrp="1"/>
          </p:cNvSpPr>
          <p:nvPr>
            <p:ph type="title" orient="vert"/>
          </p:nvPr>
        </p:nvSpPr>
        <p:spPr>
          <a:xfrm>
            <a:off x="8724900" y="365125"/>
            <a:ext cx="2628900" cy="5811838"/>
          </a:xfrm>
        </p:spPr>
        <p:txBody>
          <a:bodyPr vert="eaVert"/>
          <a:lstStyle/>
          <a:p>
            <a:r>
              <a:rPr lang="vi-VN"/>
              <a:t>Bấm để sửa kiểu tiêu đề Bản cái</a:t>
            </a:r>
          </a:p>
        </p:txBody>
      </p:sp>
      <p:sp>
        <p:nvSpPr>
          <p:cNvPr id="3" name="Chỗ dành sẵn cho Văn bản Dọc 2">
            <a:extLst>
              <a:ext uri="{FF2B5EF4-FFF2-40B4-BE49-F238E27FC236}">
                <a16:creationId xmlns:a16="http://schemas.microsoft.com/office/drawing/2014/main" id="{C2D39802-44EE-E9ED-D919-DCCA06FD529F}"/>
              </a:ext>
            </a:extLst>
          </p:cNvPr>
          <p:cNvSpPr>
            <a:spLocks noGrp="1"/>
          </p:cNvSpPr>
          <p:nvPr>
            <p:ph type="body" orient="vert" idx="1"/>
          </p:nvPr>
        </p:nvSpPr>
        <p:spPr>
          <a:xfrm>
            <a:off x="838200" y="365125"/>
            <a:ext cx="7734300" cy="5811838"/>
          </a:xfrm>
        </p:spPr>
        <p:txBody>
          <a:bodyPr vert="eaVert"/>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p>
        </p:txBody>
      </p:sp>
      <p:sp>
        <p:nvSpPr>
          <p:cNvPr id="4" name="Chỗ dành sẵn cho Ngày tháng 3">
            <a:extLst>
              <a:ext uri="{FF2B5EF4-FFF2-40B4-BE49-F238E27FC236}">
                <a16:creationId xmlns:a16="http://schemas.microsoft.com/office/drawing/2014/main" id="{F3BB532C-BE99-A032-3C45-4F2B7B5157AB}"/>
              </a:ext>
            </a:extLst>
          </p:cNvPr>
          <p:cNvSpPr>
            <a:spLocks noGrp="1"/>
          </p:cNvSpPr>
          <p:nvPr>
            <p:ph type="dt" sz="half" idx="10"/>
          </p:nvPr>
        </p:nvSpPr>
        <p:spPr/>
        <p:txBody>
          <a:bodyPr/>
          <a:lstStyle/>
          <a:p>
            <a:fld id="{B86802D2-86CC-42E2-AEB0-5A09CD85098D}" type="datetimeFigureOut">
              <a:rPr lang="vi-VN" smtClean="0"/>
              <a:t>17/07/2023</a:t>
            </a:fld>
            <a:endParaRPr lang="vi-VN"/>
          </a:p>
        </p:txBody>
      </p:sp>
      <p:sp>
        <p:nvSpPr>
          <p:cNvPr id="5" name="Chỗ dành sẵn cho Chân trang 4">
            <a:extLst>
              <a:ext uri="{FF2B5EF4-FFF2-40B4-BE49-F238E27FC236}">
                <a16:creationId xmlns:a16="http://schemas.microsoft.com/office/drawing/2014/main" id="{F6A4DEC8-7E08-4218-2763-4F8A64DF844E}"/>
              </a:ext>
            </a:extLst>
          </p:cNvPr>
          <p:cNvSpPr>
            <a:spLocks noGrp="1"/>
          </p:cNvSpPr>
          <p:nvPr>
            <p:ph type="ftr" sz="quarter" idx="11"/>
          </p:nvPr>
        </p:nvSpPr>
        <p:spPr/>
        <p:txBody>
          <a:bodyPr/>
          <a:lstStyle/>
          <a:p>
            <a:endParaRPr lang="vi-VN"/>
          </a:p>
        </p:txBody>
      </p:sp>
      <p:sp>
        <p:nvSpPr>
          <p:cNvPr id="6" name="Chỗ dành sẵn cho Số hiệu Bản chiếu 5">
            <a:extLst>
              <a:ext uri="{FF2B5EF4-FFF2-40B4-BE49-F238E27FC236}">
                <a16:creationId xmlns:a16="http://schemas.microsoft.com/office/drawing/2014/main" id="{62AA35CC-CDDE-D9E5-A221-6621D42C87A6}"/>
              </a:ext>
            </a:extLst>
          </p:cNvPr>
          <p:cNvSpPr>
            <a:spLocks noGrp="1"/>
          </p:cNvSpPr>
          <p:nvPr>
            <p:ph type="sldNum" sz="quarter" idx="12"/>
          </p:nvPr>
        </p:nvSpPr>
        <p:spPr/>
        <p:txBody>
          <a:bodyPr/>
          <a:lstStyle/>
          <a:p>
            <a:fld id="{91AD1A6F-79B4-4F82-883C-1025903B7159}" type="slidenum">
              <a:rPr lang="vi-VN" smtClean="0"/>
              <a:t>‹#›</a:t>
            </a:fld>
            <a:endParaRPr lang="vi-VN"/>
          </a:p>
        </p:txBody>
      </p:sp>
    </p:spTree>
    <p:extLst>
      <p:ext uri="{BB962C8B-B14F-4D97-AF65-F5344CB8AC3E}">
        <p14:creationId xmlns:p14="http://schemas.microsoft.com/office/powerpoint/2010/main" val="38607546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êu đề và Nội dung">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CBC9A022-AD71-284B-D849-A1DCEC9609F7}"/>
              </a:ext>
            </a:extLst>
          </p:cNvPr>
          <p:cNvSpPr>
            <a:spLocks noGrp="1"/>
          </p:cNvSpPr>
          <p:nvPr>
            <p:ph type="title"/>
          </p:nvPr>
        </p:nvSpPr>
        <p:spPr/>
        <p:txBody>
          <a:bodyPr/>
          <a:lstStyle/>
          <a:p>
            <a:r>
              <a:rPr lang="vi-VN"/>
              <a:t>Bấm để sửa kiểu tiêu đề Bản cái</a:t>
            </a:r>
          </a:p>
        </p:txBody>
      </p:sp>
      <p:sp>
        <p:nvSpPr>
          <p:cNvPr id="3" name="Chỗ dành sẵn cho Nội dung 2">
            <a:extLst>
              <a:ext uri="{FF2B5EF4-FFF2-40B4-BE49-F238E27FC236}">
                <a16:creationId xmlns:a16="http://schemas.microsoft.com/office/drawing/2014/main" id="{CED39C4B-24EB-4FDB-BFEE-D996E739DD8A}"/>
              </a:ext>
            </a:extLst>
          </p:cNvPr>
          <p:cNvSpPr>
            <a:spLocks noGrp="1"/>
          </p:cNvSpPr>
          <p:nvPr>
            <p:ph idx="1"/>
          </p:nvPr>
        </p:nvSpPr>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p>
        </p:txBody>
      </p:sp>
      <p:sp>
        <p:nvSpPr>
          <p:cNvPr id="4" name="Chỗ dành sẵn cho Ngày tháng 3">
            <a:extLst>
              <a:ext uri="{FF2B5EF4-FFF2-40B4-BE49-F238E27FC236}">
                <a16:creationId xmlns:a16="http://schemas.microsoft.com/office/drawing/2014/main" id="{DF18D5E7-E983-6920-BE21-D8A5A1B33311}"/>
              </a:ext>
            </a:extLst>
          </p:cNvPr>
          <p:cNvSpPr>
            <a:spLocks noGrp="1"/>
          </p:cNvSpPr>
          <p:nvPr>
            <p:ph type="dt" sz="half" idx="10"/>
          </p:nvPr>
        </p:nvSpPr>
        <p:spPr/>
        <p:txBody>
          <a:bodyPr/>
          <a:lstStyle/>
          <a:p>
            <a:fld id="{B86802D2-86CC-42E2-AEB0-5A09CD85098D}" type="datetimeFigureOut">
              <a:rPr lang="vi-VN" smtClean="0"/>
              <a:t>17/07/2023</a:t>
            </a:fld>
            <a:endParaRPr lang="vi-VN"/>
          </a:p>
        </p:txBody>
      </p:sp>
      <p:sp>
        <p:nvSpPr>
          <p:cNvPr id="5" name="Chỗ dành sẵn cho Chân trang 4">
            <a:extLst>
              <a:ext uri="{FF2B5EF4-FFF2-40B4-BE49-F238E27FC236}">
                <a16:creationId xmlns:a16="http://schemas.microsoft.com/office/drawing/2014/main" id="{214CE3F6-70ED-8DA7-E49A-D5E2F97F60D9}"/>
              </a:ext>
            </a:extLst>
          </p:cNvPr>
          <p:cNvSpPr>
            <a:spLocks noGrp="1"/>
          </p:cNvSpPr>
          <p:nvPr>
            <p:ph type="ftr" sz="quarter" idx="11"/>
          </p:nvPr>
        </p:nvSpPr>
        <p:spPr/>
        <p:txBody>
          <a:bodyPr/>
          <a:lstStyle/>
          <a:p>
            <a:endParaRPr lang="vi-VN"/>
          </a:p>
        </p:txBody>
      </p:sp>
      <p:sp>
        <p:nvSpPr>
          <p:cNvPr id="6" name="Chỗ dành sẵn cho Số hiệu Bản chiếu 5">
            <a:extLst>
              <a:ext uri="{FF2B5EF4-FFF2-40B4-BE49-F238E27FC236}">
                <a16:creationId xmlns:a16="http://schemas.microsoft.com/office/drawing/2014/main" id="{2C965550-1E64-3D7C-C0D3-EEDA32A0258E}"/>
              </a:ext>
            </a:extLst>
          </p:cNvPr>
          <p:cNvSpPr>
            <a:spLocks noGrp="1"/>
          </p:cNvSpPr>
          <p:nvPr>
            <p:ph type="sldNum" sz="quarter" idx="12"/>
          </p:nvPr>
        </p:nvSpPr>
        <p:spPr/>
        <p:txBody>
          <a:bodyPr/>
          <a:lstStyle/>
          <a:p>
            <a:fld id="{91AD1A6F-79B4-4F82-883C-1025903B7159}" type="slidenum">
              <a:rPr lang="vi-VN" smtClean="0"/>
              <a:t>‹#›</a:t>
            </a:fld>
            <a:endParaRPr lang="vi-VN"/>
          </a:p>
        </p:txBody>
      </p:sp>
    </p:spTree>
    <p:extLst>
      <p:ext uri="{BB962C8B-B14F-4D97-AF65-F5344CB8AC3E}">
        <p14:creationId xmlns:p14="http://schemas.microsoft.com/office/powerpoint/2010/main" val="869858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Đầu trang của Phần">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32B1802D-D9AA-2FD4-B5C8-3E062571D913}"/>
              </a:ext>
            </a:extLst>
          </p:cNvPr>
          <p:cNvSpPr>
            <a:spLocks noGrp="1"/>
          </p:cNvSpPr>
          <p:nvPr>
            <p:ph type="title"/>
          </p:nvPr>
        </p:nvSpPr>
        <p:spPr>
          <a:xfrm>
            <a:off x="831850" y="1709738"/>
            <a:ext cx="10515600" cy="2852737"/>
          </a:xfrm>
        </p:spPr>
        <p:txBody>
          <a:bodyPr anchor="b"/>
          <a:lstStyle>
            <a:lvl1pPr>
              <a:defRPr sz="6000"/>
            </a:lvl1pPr>
          </a:lstStyle>
          <a:p>
            <a:r>
              <a:rPr lang="vi-VN"/>
              <a:t>Bấm để sửa kiểu tiêu đề Bản cái</a:t>
            </a:r>
          </a:p>
        </p:txBody>
      </p:sp>
      <p:sp>
        <p:nvSpPr>
          <p:cNvPr id="3" name="Chỗ dành sẵn cho Văn bản 2">
            <a:extLst>
              <a:ext uri="{FF2B5EF4-FFF2-40B4-BE49-F238E27FC236}">
                <a16:creationId xmlns:a16="http://schemas.microsoft.com/office/drawing/2014/main" id="{A688131A-AEAA-8592-BEAC-4000126DDD0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vi-VN"/>
              <a:t>Bấm để chỉnh sửa kiểu văn bản của Bản cái</a:t>
            </a:r>
          </a:p>
        </p:txBody>
      </p:sp>
      <p:sp>
        <p:nvSpPr>
          <p:cNvPr id="4" name="Chỗ dành sẵn cho Ngày tháng 3">
            <a:extLst>
              <a:ext uri="{FF2B5EF4-FFF2-40B4-BE49-F238E27FC236}">
                <a16:creationId xmlns:a16="http://schemas.microsoft.com/office/drawing/2014/main" id="{4CC9B2D2-279A-215A-7DF8-B69B5C3993CE}"/>
              </a:ext>
            </a:extLst>
          </p:cNvPr>
          <p:cNvSpPr>
            <a:spLocks noGrp="1"/>
          </p:cNvSpPr>
          <p:nvPr>
            <p:ph type="dt" sz="half" idx="10"/>
          </p:nvPr>
        </p:nvSpPr>
        <p:spPr/>
        <p:txBody>
          <a:bodyPr/>
          <a:lstStyle/>
          <a:p>
            <a:fld id="{B86802D2-86CC-42E2-AEB0-5A09CD85098D}" type="datetimeFigureOut">
              <a:rPr lang="vi-VN" smtClean="0"/>
              <a:t>17/07/2023</a:t>
            </a:fld>
            <a:endParaRPr lang="vi-VN"/>
          </a:p>
        </p:txBody>
      </p:sp>
      <p:sp>
        <p:nvSpPr>
          <p:cNvPr id="5" name="Chỗ dành sẵn cho Chân trang 4">
            <a:extLst>
              <a:ext uri="{FF2B5EF4-FFF2-40B4-BE49-F238E27FC236}">
                <a16:creationId xmlns:a16="http://schemas.microsoft.com/office/drawing/2014/main" id="{0CFF857C-17D7-E7C5-7A8E-6B92BEA871BD}"/>
              </a:ext>
            </a:extLst>
          </p:cNvPr>
          <p:cNvSpPr>
            <a:spLocks noGrp="1"/>
          </p:cNvSpPr>
          <p:nvPr>
            <p:ph type="ftr" sz="quarter" idx="11"/>
          </p:nvPr>
        </p:nvSpPr>
        <p:spPr/>
        <p:txBody>
          <a:bodyPr/>
          <a:lstStyle/>
          <a:p>
            <a:endParaRPr lang="vi-VN"/>
          </a:p>
        </p:txBody>
      </p:sp>
      <p:sp>
        <p:nvSpPr>
          <p:cNvPr id="6" name="Chỗ dành sẵn cho Số hiệu Bản chiếu 5">
            <a:extLst>
              <a:ext uri="{FF2B5EF4-FFF2-40B4-BE49-F238E27FC236}">
                <a16:creationId xmlns:a16="http://schemas.microsoft.com/office/drawing/2014/main" id="{99738862-B20C-821F-DAB7-E6DB42C0E698}"/>
              </a:ext>
            </a:extLst>
          </p:cNvPr>
          <p:cNvSpPr>
            <a:spLocks noGrp="1"/>
          </p:cNvSpPr>
          <p:nvPr>
            <p:ph type="sldNum" sz="quarter" idx="12"/>
          </p:nvPr>
        </p:nvSpPr>
        <p:spPr/>
        <p:txBody>
          <a:bodyPr/>
          <a:lstStyle/>
          <a:p>
            <a:fld id="{91AD1A6F-79B4-4F82-883C-1025903B7159}" type="slidenum">
              <a:rPr lang="vi-VN" smtClean="0"/>
              <a:t>‹#›</a:t>
            </a:fld>
            <a:endParaRPr lang="vi-VN"/>
          </a:p>
        </p:txBody>
      </p:sp>
    </p:spTree>
    <p:extLst>
      <p:ext uri="{BB962C8B-B14F-4D97-AF65-F5344CB8AC3E}">
        <p14:creationId xmlns:p14="http://schemas.microsoft.com/office/powerpoint/2010/main" val="31722840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Hai Nội dung">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35A3BA6F-9BCA-9CF9-755C-886ADE76F557}"/>
              </a:ext>
            </a:extLst>
          </p:cNvPr>
          <p:cNvSpPr>
            <a:spLocks noGrp="1"/>
          </p:cNvSpPr>
          <p:nvPr>
            <p:ph type="title"/>
          </p:nvPr>
        </p:nvSpPr>
        <p:spPr/>
        <p:txBody>
          <a:bodyPr/>
          <a:lstStyle/>
          <a:p>
            <a:r>
              <a:rPr lang="vi-VN"/>
              <a:t>Bấm để sửa kiểu tiêu đề Bản cái</a:t>
            </a:r>
          </a:p>
        </p:txBody>
      </p:sp>
      <p:sp>
        <p:nvSpPr>
          <p:cNvPr id="3" name="Chỗ dành sẵn cho Nội dung 2">
            <a:extLst>
              <a:ext uri="{FF2B5EF4-FFF2-40B4-BE49-F238E27FC236}">
                <a16:creationId xmlns:a16="http://schemas.microsoft.com/office/drawing/2014/main" id="{DA7F5E53-F216-883A-7BEA-9E69C62FD3F4}"/>
              </a:ext>
            </a:extLst>
          </p:cNvPr>
          <p:cNvSpPr>
            <a:spLocks noGrp="1"/>
          </p:cNvSpPr>
          <p:nvPr>
            <p:ph sz="half" idx="1"/>
          </p:nvPr>
        </p:nvSpPr>
        <p:spPr>
          <a:xfrm>
            <a:off x="838200" y="1825625"/>
            <a:ext cx="5181600" cy="4351338"/>
          </a:xfrm>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p>
        </p:txBody>
      </p:sp>
      <p:sp>
        <p:nvSpPr>
          <p:cNvPr id="4" name="Chỗ dành sẵn cho Nội dung 3">
            <a:extLst>
              <a:ext uri="{FF2B5EF4-FFF2-40B4-BE49-F238E27FC236}">
                <a16:creationId xmlns:a16="http://schemas.microsoft.com/office/drawing/2014/main" id="{C2644B20-56E5-14A7-25C8-0299D6D27610}"/>
              </a:ext>
            </a:extLst>
          </p:cNvPr>
          <p:cNvSpPr>
            <a:spLocks noGrp="1"/>
          </p:cNvSpPr>
          <p:nvPr>
            <p:ph sz="half" idx="2"/>
          </p:nvPr>
        </p:nvSpPr>
        <p:spPr>
          <a:xfrm>
            <a:off x="6172200" y="1825625"/>
            <a:ext cx="5181600" cy="4351338"/>
          </a:xfrm>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p>
        </p:txBody>
      </p:sp>
      <p:sp>
        <p:nvSpPr>
          <p:cNvPr id="5" name="Chỗ dành sẵn cho Ngày tháng 4">
            <a:extLst>
              <a:ext uri="{FF2B5EF4-FFF2-40B4-BE49-F238E27FC236}">
                <a16:creationId xmlns:a16="http://schemas.microsoft.com/office/drawing/2014/main" id="{60C7F5A1-E3A9-DE46-E5B9-727A0C712A22}"/>
              </a:ext>
            </a:extLst>
          </p:cNvPr>
          <p:cNvSpPr>
            <a:spLocks noGrp="1"/>
          </p:cNvSpPr>
          <p:nvPr>
            <p:ph type="dt" sz="half" idx="10"/>
          </p:nvPr>
        </p:nvSpPr>
        <p:spPr/>
        <p:txBody>
          <a:bodyPr/>
          <a:lstStyle/>
          <a:p>
            <a:fld id="{B86802D2-86CC-42E2-AEB0-5A09CD85098D}" type="datetimeFigureOut">
              <a:rPr lang="vi-VN" smtClean="0"/>
              <a:t>17/07/2023</a:t>
            </a:fld>
            <a:endParaRPr lang="vi-VN"/>
          </a:p>
        </p:txBody>
      </p:sp>
      <p:sp>
        <p:nvSpPr>
          <p:cNvPr id="6" name="Chỗ dành sẵn cho Chân trang 5">
            <a:extLst>
              <a:ext uri="{FF2B5EF4-FFF2-40B4-BE49-F238E27FC236}">
                <a16:creationId xmlns:a16="http://schemas.microsoft.com/office/drawing/2014/main" id="{2D5F8096-5E9A-5F76-64B0-0B5A32459D75}"/>
              </a:ext>
            </a:extLst>
          </p:cNvPr>
          <p:cNvSpPr>
            <a:spLocks noGrp="1"/>
          </p:cNvSpPr>
          <p:nvPr>
            <p:ph type="ftr" sz="quarter" idx="11"/>
          </p:nvPr>
        </p:nvSpPr>
        <p:spPr/>
        <p:txBody>
          <a:bodyPr/>
          <a:lstStyle/>
          <a:p>
            <a:endParaRPr lang="vi-VN"/>
          </a:p>
        </p:txBody>
      </p:sp>
      <p:sp>
        <p:nvSpPr>
          <p:cNvPr id="7" name="Chỗ dành sẵn cho Số hiệu Bản chiếu 6">
            <a:extLst>
              <a:ext uri="{FF2B5EF4-FFF2-40B4-BE49-F238E27FC236}">
                <a16:creationId xmlns:a16="http://schemas.microsoft.com/office/drawing/2014/main" id="{CC7500D2-CAE9-5A44-9EE0-EE76870B7483}"/>
              </a:ext>
            </a:extLst>
          </p:cNvPr>
          <p:cNvSpPr>
            <a:spLocks noGrp="1"/>
          </p:cNvSpPr>
          <p:nvPr>
            <p:ph type="sldNum" sz="quarter" idx="12"/>
          </p:nvPr>
        </p:nvSpPr>
        <p:spPr/>
        <p:txBody>
          <a:bodyPr/>
          <a:lstStyle/>
          <a:p>
            <a:fld id="{91AD1A6F-79B4-4F82-883C-1025903B7159}" type="slidenum">
              <a:rPr lang="vi-VN" smtClean="0"/>
              <a:t>‹#›</a:t>
            </a:fld>
            <a:endParaRPr lang="vi-VN"/>
          </a:p>
        </p:txBody>
      </p:sp>
    </p:spTree>
    <p:extLst>
      <p:ext uri="{BB962C8B-B14F-4D97-AF65-F5344CB8AC3E}">
        <p14:creationId xmlns:p14="http://schemas.microsoft.com/office/powerpoint/2010/main" val="28888675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Phép so sánh">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85A2E462-6EAF-41B9-3532-6FBFF260AB59}"/>
              </a:ext>
            </a:extLst>
          </p:cNvPr>
          <p:cNvSpPr>
            <a:spLocks noGrp="1"/>
          </p:cNvSpPr>
          <p:nvPr>
            <p:ph type="title"/>
          </p:nvPr>
        </p:nvSpPr>
        <p:spPr>
          <a:xfrm>
            <a:off x="839788" y="365125"/>
            <a:ext cx="10515600" cy="1325563"/>
          </a:xfrm>
        </p:spPr>
        <p:txBody>
          <a:bodyPr/>
          <a:lstStyle/>
          <a:p>
            <a:r>
              <a:rPr lang="vi-VN"/>
              <a:t>Bấm để sửa kiểu tiêu đề Bản cái</a:t>
            </a:r>
          </a:p>
        </p:txBody>
      </p:sp>
      <p:sp>
        <p:nvSpPr>
          <p:cNvPr id="3" name="Chỗ dành sẵn cho Văn bản 2">
            <a:extLst>
              <a:ext uri="{FF2B5EF4-FFF2-40B4-BE49-F238E27FC236}">
                <a16:creationId xmlns:a16="http://schemas.microsoft.com/office/drawing/2014/main" id="{347AE8FC-C332-670F-06C3-2CC7692A669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vi-VN"/>
              <a:t>Bấm để chỉnh sửa kiểu văn bản của Bản cái</a:t>
            </a:r>
          </a:p>
        </p:txBody>
      </p:sp>
      <p:sp>
        <p:nvSpPr>
          <p:cNvPr id="4" name="Chỗ dành sẵn cho Nội dung 3">
            <a:extLst>
              <a:ext uri="{FF2B5EF4-FFF2-40B4-BE49-F238E27FC236}">
                <a16:creationId xmlns:a16="http://schemas.microsoft.com/office/drawing/2014/main" id="{4A9E7ED5-B9C0-C92F-874D-12C44FE77BE8}"/>
              </a:ext>
            </a:extLst>
          </p:cNvPr>
          <p:cNvSpPr>
            <a:spLocks noGrp="1"/>
          </p:cNvSpPr>
          <p:nvPr>
            <p:ph sz="half" idx="2"/>
          </p:nvPr>
        </p:nvSpPr>
        <p:spPr>
          <a:xfrm>
            <a:off x="839788" y="2505075"/>
            <a:ext cx="5157787" cy="3684588"/>
          </a:xfrm>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p>
        </p:txBody>
      </p:sp>
      <p:sp>
        <p:nvSpPr>
          <p:cNvPr id="5" name="Chỗ dành sẵn cho Văn bản 4">
            <a:extLst>
              <a:ext uri="{FF2B5EF4-FFF2-40B4-BE49-F238E27FC236}">
                <a16:creationId xmlns:a16="http://schemas.microsoft.com/office/drawing/2014/main" id="{CF518E9B-3C69-394F-DE97-1C89F238796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vi-VN"/>
              <a:t>Bấm để chỉnh sửa kiểu văn bản của Bản cái</a:t>
            </a:r>
          </a:p>
        </p:txBody>
      </p:sp>
      <p:sp>
        <p:nvSpPr>
          <p:cNvPr id="6" name="Chỗ dành sẵn cho Nội dung 5">
            <a:extLst>
              <a:ext uri="{FF2B5EF4-FFF2-40B4-BE49-F238E27FC236}">
                <a16:creationId xmlns:a16="http://schemas.microsoft.com/office/drawing/2014/main" id="{915450BA-7181-AF25-060D-23D8122D52A4}"/>
              </a:ext>
            </a:extLst>
          </p:cNvPr>
          <p:cNvSpPr>
            <a:spLocks noGrp="1"/>
          </p:cNvSpPr>
          <p:nvPr>
            <p:ph sz="quarter" idx="4"/>
          </p:nvPr>
        </p:nvSpPr>
        <p:spPr>
          <a:xfrm>
            <a:off x="6172200" y="2505075"/>
            <a:ext cx="5183188" cy="3684588"/>
          </a:xfrm>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p>
        </p:txBody>
      </p:sp>
      <p:sp>
        <p:nvSpPr>
          <p:cNvPr id="7" name="Chỗ dành sẵn cho Ngày tháng 6">
            <a:extLst>
              <a:ext uri="{FF2B5EF4-FFF2-40B4-BE49-F238E27FC236}">
                <a16:creationId xmlns:a16="http://schemas.microsoft.com/office/drawing/2014/main" id="{3B42BD95-8834-7FE4-9400-D79E6E393995}"/>
              </a:ext>
            </a:extLst>
          </p:cNvPr>
          <p:cNvSpPr>
            <a:spLocks noGrp="1"/>
          </p:cNvSpPr>
          <p:nvPr>
            <p:ph type="dt" sz="half" idx="10"/>
          </p:nvPr>
        </p:nvSpPr>
        <p:spPr/>
        <p:txBody>
          <a:bodyPr/>
          <a:lstStyle/>
          <a:p>
            <a:fld id="{B86802D2-86CC-42E2-AEB0-5A09CD85098D}" type="datetimeFigureOut">
              <a:rPr lang="vi-VN" smtClean="0"/>
              <a:t>17/07/2023</a:t>
            </a:fld>
            <a:endParaRPr lang="vi-VN"/>
          </a:p>
        </p:txBody>
      </p:sp>
      <p:sp>
        <p:nvSpPr>
          <p:cNvPr id="8" name="Chỗ dành sẵn cho Chân trang 7">
            <a:extLst>
              <a:ext uri="{FF2B5EF4-FFF2-40B4-BE49-F238E27FC236}">
                <a16:creationId xmlns:a16="http://schemas.microsoft.com/office/drawing/2014/main" id="{2AFBE55E-3F82-BF1C-3219-946BD783F23B}"/>
              </a:ext>
            </a:extLst>
          </p:cNvPr>
          <p:cNvSpPr>
            <a:spLocks noGrp="1"/>
          </p:cNvSpPr>
          <p:nvPr>
            <p:ph type="ftr" sz="quarter" idx="11"/>
          </p:nvPr>
        </p:nvSpPr>
        <p:spPr/>
        <p:txBody>
          <a:bodyPr/>
          <a:lstStyle/>
          <a:p>
            <a:endParaRPr lang="vi-VN"/>
          </a:p>
        </p:txBody>
      </p:sp>
      <p:sp>
        <p:nvSpPr>
          <p:cNvPr id="9" name="Chỗ dành sẵn cho Số hiệu Bản chiếu 8">
            <a:extLst>
              <a:ext uri="{FF2B5EF4-FFF2-40B4-BE49-F238E27FC236}">
                <a16:creationId xmlns:a16="http://schemas.microsoft.com/office/drawing/2014/main" id="{FBFE6DB1-F833-C2BD-A49A-381ADFAAA3A7}"/>
              </a:ext>
            </a:extLst>
          </p:cNvPr>
          <p:cNvSpPr>
            <a:spLocks noGrp="1"/>
          </p:cNvSpPr>
          <p:nvPr>
            <p:ph type="sldNum" sz="quarter" idx="12"/>
          </p:nvPr>
        </p:nvSpPr>
        <p:spPr/>
        <p:txBody>
          <a:bodyPr/>
          <a:lstStyle/>
          <a:p>
            <a:fld id="{91AD1A6F-79B4-4F82-883C-1025903B7159}" type="slidenum">
              <a:rPr lang="vi-VN" smtClean="0"/>
              <a:t>‹#›</a:t>
            </a:fld>
            <a:endParaRPr lang="vi-VN"/>
          </a:p>
        </p:txBody>
      </p:sp>
    </p:spTree>
    <p:extLst>
      <p:ext uri="{BB962C8B-B14F-4D97-AF65-F5344CB8AC3E}">
        <p14:creationId xmlns:p14="http://schemas.microsoft.com/office/powerpoint/2010/main" val="11486650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Chỉ Tiêu đề">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5817E308-C4FE-6AB9-0F8C-BCF02318531E}"/>
              </a:ext>
            </a:extLst>
          </p:cNvPr>
          <p:cNvSpPr>
            <a:spLocks noGrp="1"/>
          </p:cNvSpPr>
          <p:nvPr>
            <p:ph type="title"/>
          </p:nvPr>
        </p:nvSpPr>
        <p:spPr/>
        <p:txBody>
          <a:bodyPr/>
          <a:lstStyle/>
          <a:p>
            <a:r>
              <a:rPr lang="vi-VN"/>
              <a:t>Bấm để sửa kiểu tiêu đề Bản cái</a:t>
            </a:r>
          </a:p>
        </p:txBody>
      </p:sp>
      <p:sp>
        <p:nvSpPr>
          <p:cNvPr id="3" name="Chỗ dành sẵn cho Ngày tháng 2">
            <a:extLst>
              <a:ext uri="{FF2B5EF4-FFF2-40B4-BE49-F238E27FC236}">
                <a16:creationId xmlns:a16="http://schemas.microsoft.com/office/drawing/2014/main" id="{A6BD6FFF-85DB-906D-8980-272756587990}"/>
              </a:ext>
            </a:extLst>
          </p:cNvPr>
          <p:cNvSpPr>
            <a:spLocks noGrp="1"/>
          </p:cNvSpPr>
          <p:nvPr>
            <p:ph type="dt" sz="half" idx="10"/>
          </p:nvPr>
        </p:nvSpPr>
        <p:spPr/>
        <p:txBody>
          <a:bodyPr/>
          <a:lstStyle/>
          <a:p>
            <a:fld id="{B86802D2-86CC-42E2-AEB0-5A09CD85098D}" type="datetimeFigureOut">
              <a:rPr lang="vi-VN" smtClean="0"/>
              <a:t>17/07/2023</a:t>
            </a:fld>
            <a:endParaRPr lang="vi-VN"/>
          </a:p>
        </p:txBody>
      </p:sp>
      <p:sp>
        <p:nvSpPr>
          <p:cNvPr id="4" name="Chỗ dành sẵn cho Chân trang 3">
            <a:extLst>
              <a:ext uri="{FF2B5EF4-FFF2-40B4-BE49-F238E27FC236}">
                <a16:creationId xmlns:a16="http://schemas.microsoft.com/office/drawing/2014/main" id="{763F5B25-1602-7E71-CFD8-811B6FDA5F89}"/>
              </a:ext>
            </a:extLst>
          </p:cNvPr>
          <p:cNvSpPr>
            <a:spLocks noGrp="1"/>
          </p:cNvSpPr>
          <p:nvPr>
            <p:ph type="ftr" sz="quarter" idx="11"/>
          </p:nvPr>
        </p:nvSpPr>
        <p:spPr/>
        <p:txBody>
          <a:bodyPr/>
          <a:lstStyle/>
          <a:p>
            <a:endParaRPr lang="vi-VN"/>
          </a:p>
        </p:txBody>
      </p:sp>
      <p:sp>
        <p:nvSpPr>
          <p:cNvPr id="5" name="Chỗ dành sẵn cho Số hiệu Bản chiếu 4">
            <a:extLst>
              <a:ext uri="{FF2B5EF4-FFF2-40B4-BE49-F238E27FC236}">
                <a16:creationId xmlns:a16="http://schemas.microsoft.com/office/drawing/2014/main" id="{D9A475E5-114C-E078-ECF7-2B39005B5D6A}"/>
              </a:ext>
            </a:extLst>
          </p:cNvPr>
          <p:cNvSpPr>
            <a:spLocks noGrp="1"/>
          </p:cNvSpPr>
          <p:nvPr>
            <p:ph type="sldNum" sz="quarter" idx="12"/>
          </p:nvPr>
        </p:nvSpPr>
        <p:spPr/>
        <p:txBody>
          <a:bodyPr/>
          <a:lstStyle/>
          <a:p>
            <a:fld id="{91AD1A6F-79B4-4F82-883C-1025903B7159}" type="slidenum">
              <a:rPr lang="vi-VN" smtClean="0"/>
              <a:t>‹#›</a:t>
            </a:fld>
            <a:endParaRPr lang="vi-VN"/>
          </a:p>
        </p:txBody>
      </p:sp>
    </p:spTree>
    <p:extLst>
      <p:ext uri="{BB962C8B-B14F-4D97-AF65-F5344CB8AC3E}">
        <p14:creationId xmlns:p14="http://schemas.microsoft.com/office/powerpoint/2010/main" val="33965069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Trống">
    <p:spTree>
      <p:nvGrpSpPr>
        <p:cNvPr id="1" name=""/>
        <p:cNvGrpSpPr/>
        <p:nvPr/>
      </p:nvGrpSpPr>
      <p:grpSpPr>
        <a:xfrm>
          <a:off x="0" y="0"/>
          <a:ext cx="0" cy="0"/>
          <a:chOff x="0" y="0"/>
          <a:chExt cx="0" cy="0"/>
        </a:xfrm>
      </p:grpSpPr>
      <p:sp>
        <p:nvSpPr>
          <p:cNvPr id="2" name="Chỗ dành sẵn cho Ngày tháng 1">
            <a:extLst>
              <a:ext uri="{FF2B5EF4-FFF2-40B4-BE49-F238E27FC236}">
                <a16:creationId xmlns:a16="http://schemas.microsoft.com/office/drawing/2014/main" id="{786FE689-E647-AFDE-9ED1-8BD40C925350}"/>
              </a:ext>
            </a:extLst>
          </p:cNvPr>
          <p:cNvSpPr>
            <a:spLocks noGrp="1"/>
          </p:cNvSpPr>
          <p:nvPr>
            <p:ph type="dt" sz="half" idx="10"/>
          </p:nvPr>
        </p:nvSpPr>
        <p:spPr/>
        <p:txBody>
          <a:bodyPr/>
          <a:lstStyle/>
          <a:p>
            <a:fld id="{B86802D2-86CC-42E2-AEB0-5A09CD85098D}" type="datetimeFigureOut">
              <a:rPr lang="vi-VN" smtClean="0"/>
              <a:t>17/07/2023</a:t>
            </a:fld>
            <a:endParaRPr lang="vi-VN"/>
          </a:p>
        </p:txBody>
      </p:sp>
      <p:sp>
        <p:nvSpPr>
          <p:cNvPr id="3" name="Chỗ dành sẵn cho Chân trang 2">
            <a:extLst>
              <a:ext uri="{FF2B5EF4-FFF2-40B4-BE49-F238E27FC236}">
                <a16:creationId xmlns:a16="http://schemas.microsoft.com/office/drawing/2014/main" id="{E2ED02FA-5350-0B06-AE1D-4B28ADE0165A}"/>
              </a:ext>
            </a:extLst>
          </p:cNvPr>
          <p:cNvSpPr>
            <a:spLocks noGrp="1"/>
          </p:cNvSpPr>
          <p:nvPr>
            <p:ph type="ftr" sz="quarter" idx="11"/>
          </p:nvPr>
        </p:nvSpPr>
        <p:spPr/>
        <p:txBody>
          <a:bodyPr/>
          <a:lstStyle/>
          <a:p>
            <a:endParaRPr lang="vi-VN"/>
          </a:p>
        </p:txBody>
      </p:sp>
      <p:sp>
        <p:nvSpPr>
          <p:cNvPr id="4" name="Chỗ dành sẵn cho Số hiệu Bản chiếu 3">
            <a:extLst>
              <a:ext uri="{FF2B5EF4-FFF2-40B4-BE49-F238E27FC236}">
                <a16:creationId xmlns:a16="http://schemas.microsoft.com/office/drawing/2014/main" id="{3A5B19CD-7BFD-3E38-4004-889D60BEB742}"/>
              </a:ext>
            </a:extLst>
          </p:cNvPr>
          <p:cNvSpPr>
            <a:spLocks noGrp="1"/>
          </p:cNvSpPr>
          <p:nvPr>
            <p:ph type="sldNum" sz="quarter" idx="12"/>
          </p:nvPr>
        </p:nvSpPr>
        <p:spPr/>
        <p:txBody>
          <a:bodyPr/>
          <a:lstStyle/>
          <a:p>
            <a:fld id="{91AD1A6F-79B4-4F82-883C-1025903B7159}" type="slidenum">
              <a:rPr lang="vi-VN" smtClean="0"/>
              <a:t>‹#›</a:t>
            </a:fld>
            <a:endParaRPr lang="vi-VN"/>
          </a:p>
        </p:txBody>
      </p:sp>
    </p:spTree>
    <p:extLst>
      <p:ext uri="{BB962C8B-B14F-4D97-AF65-F5344CB8AC3E}">
        <p14:creationId xmlns:p14="http://schemas.microsoft.com/office/powerpoint/2010/main" val="15978383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Nội dung với Chú thích">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DBEC07E4-071A-EB17-DC1B-710365BA4507}"/>
              </a:ext>
            </a:extLst>
          </p:cNvPr>
          <p:cNvSpPr>
            <a:spLocks noGrp="1"/>
          </p:cNvSpPr>
          <p:nvPr>
            <p:ph type="title"/>
          </p:nvPr>
        </p:nvSpPr>
        <p:spPr>
          <a:xfrm>
            <a:off x="839788" y="457200"/>
            <a:ext cx="3932237" cy="1600200"/>
          </a:xfrm>
        </p:spPr>
        <p:txBody>
          <a:bodyPr anchor="b"/>
          <a:lstStyle>
            <a:lvl1pPr>
              <a:defRPr sz="3200"/>
            </a:lvl1pPr>
          </a:lstStyle>
          <a:p>
            <a:r>
              <a:rPr lang="vi-VN"/>
              <a:t>Bấm để sửa kiểu tiêu đề Bản cái</a:t>
            </a:r>
          </a:p>
        </p:txBody>
      </p:sp>
      <p:sp>
        <p:nvSpPr>
          <p:cNvPr id="3" name="Chỗ dành sẵn cho Nội dung 2">
            <a:extLst>
              <a:ext uri="{FF2B5EF4-FFF2-40B4-BE49-F238E27FC236}">
                <a16:creationId xmlns:a16="http://schemas.microsoft.com/office/drawing/2014/main" id="{3A289F87-884C-434B-396E-639AFE8F561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p>
        </p:txBody>
      </p:sp>
      <p:sp>
        <p:nvSpPr>
          <p:cNvPr id="4" name="Chỗ dành sẵn cho Văn bản 3">
            <a:extLst>
              <a:ext uri="{FF2B5EF4-FFF2-40B4-BE49-F238E27FC236}">
                <a16:creationId xmlns:a16="http://schemas.microsoft.com/office/drawing/2014/main" id="{1C5F3D0C-2CD2-8E74-06C9-8CDF486F17C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vi-VN"/>
              <a:t>Bấm để chỉnh sửa kiểu văn bản của Bản cái</a:t>
            </a:r>
          </a:p>
        </p:txBody>
      </p:sp>
      <p:sp>
        <p:nvSpPr>
          <p:cNvPr id="5" name="Chỗ dành sẵn cho Ngày tháng 4">
            <a:extLst>
              <a:ext uri="{FF2B5EF4-FFF2-40B4-BE49-F238E27FC236}">
                <a16:creationId xmlns:a16="http://schemas.microsoft.com/office/drawing/2014/main" id="{BB7EB4FF-25B0-9C76-4123-9921606081EE}"/>
              </a:ext>
            </a:extLst>
          </p:cNvPr>
          <p:cNvSpPr>
            <a:spLocks noGrp="1"/>
          </p:cNvSpPr>
          <p:nvPr>
            <p:ph type="dt" sz="half" idx="10"/>
          </p:nvPr>
        </p:nvSpPr>
        <p:spPr/>
        <p:txBody>
          <a:bodyPr/>
          <a:lstStyle/>
          <a:p>
            <a:fld id="{B86802D2-86CC-42E2-AEB0-5A09CD85098D}" type="datetimeFigureOut">
              <a:rPr lang="vi-VN" smtClean="0"/>
              <a:t>17/07/2023</a:t>
            </a:fld>
            <a:endParaRPr lang="vi-VN"/>
          </a:p>
        </p:txBody>
      </p:sp>
      <p:sp>
        <p:nvSpPr>
          <p:cNvPr id="6" name="Chỗ dành sẵn cho Chân trang 5">
            <a:extLst>
              <a:ext uri="{FF2B5EF4-FFF2-40B4-BE49-F238E27FC236}">
                <a16:creationId xmlns:a16="http://schemas.microsoft.com/office/drawing/2014/main" id="{5CBA3B53-A759-737A-0190-536D33FBD84B}"/>
              </a:ext>
            </a:extLst>
          </p:cNvPr>
          <p:cNvSpPr>
            <a:spLocks noGrp="1"/>
          </p:cNvSpPr>
          <p:nvPr>
            <p:ph type="ftr" sz="quarter" idx="11"/>
          </p:nvPr>
        </p:nvSpPr>
        <p:spPr/>
        <p:txBody>
          <a:bodyPr/>
          <a:lstStyle/>
          <a:p>
            <a:endParaRPr lang="vi-VN"/>
          </a:p>
        </p:txBody>
      </p:sp>
      <p:sp>
        <p:nvSpPr>
          <p:cNvPr id="7" name="Chỗ dành sẵn cho Số hiệu Bản chiếu 6">
            <a:extLst>
              <a:ext uri="{FF2B5EF4-FFF2-40B4-BE49-F238E27FC236}">
                <a16:creationId xmlns:a16="http://schemas.microsoft.com/office/drawing/2014/main" id="{0566B674-75B8-5DA8-3B40-7807BA0014E7}"/>
              </a:ext>
            </a:extLst>
          </p:cNvPr>
          <p:cNvSpPr>
            <a:spLocks noGrp="1"/>
          </p:cNvSpPr>
          <p:nvPr>
            <p:ph type="sldNum" sz="quarter" idx="12"/>
          </p:nvPr>
        </p:nvSpPr>
        <p:spPr/>
        <p:txBody>
          <a:bodyPr/>
          <a:lstStyle/>
          <a:p>
            <a:fld id="{91AD1A6F-79B4-4F82-883C-1025903B7159}" type="slidenum">
              <a:rPr lang="vi-VN" smtClean="0"/>
              <a:t>‹#›</a:t>
            </a:fld>
            <a:endParaRPr lang="vi-VN"/>
          </a:p>
        </p:txBody>
      </p:sp>
    </p:spTree>
    <p:extLst>
      <p:ext uri="{BB962C8B-B14F-4D97-AF65-F5344CB8AC3E}">
        <p14:creationId xmlns:p14="http://schemas.microsoft.com/office/powerpoint/2010/main" val="12592986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Ảnh với Chú thích">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D7BB050A-32F3-A7B8-805A-3840D619A2EC}"/>
              </a:ext>
            </a:extLst>
          </p:cNvPr>
          <p:cNvSpPr>
            <a:spLocks noGrp="1"/>
          </p:cNvSpPr>
          <p:nvPr>
            <p:ph type="title"/>
          </p:nvPr>
        </p:nvSpPr>
        <p:spPr>
          <a:xfrm>
            <a:off x="839788" y="457200"/>
            <a:ext cx="3932237" cy="1600200"/>
          </a:xfrm>
        </p:spPr>
        <p:txBody>
          <a:bodyPr anchor="b"/>
          <a:lstStyle>
            <a:lvl1pPr>
              <a:defRPr sz="3200"/>
            </a:lvl1pPr>
          </a:lstStyle>
          <a:p>
            <a:r>
              <a:rPr lang="vi-VN"/>
              <a:t>Bấm để sửa kiểu tiêu đề Bản cái</a:t>
            </a:r>
          </a:p>
        </p:txBody>
      </p:sp>
      <p:sp>
        <p:nvSpPr>
          <p:cNvPr id="3" name="Chỗ dành sẵn cho Hình ảnh 2">
            <a:extLst>
              <a:ext uri="{FF2B5EF4-FFF2-40B4-BE49-F238E27FC236}">
                <a16:creationId xmlns:a16="http://schemas.microsoft.com/office/drawing/2014/main" id="{F9F51BB3-5780-C8DF-05B6-DEEB117EDD4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vi-VN"/>
          </a:p>
        </p:txBody>
      </p:sp>
      <p:sp>
        <p:nvSpPr>
          <p:cNvPr id="4" name="Chỗ dành sẵn cho Văn bản 3">
            <a:extLst>
              <a:ext uri="{FF2B5EF4-FFF2-40B4-BE49-F238E27FC236}">
                <a16:creationId xmlns:a16="http://schemas.microsoft.com/office/drawing/2014/main" id="{D9630EEF-993C-3215-318D-E64960DF8E6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vi-VN"/>
              <a:t>Bấm để chỉnh sửa kiểu văn bản của Bản cái</a:t>
            </a:r>
          </a:p>
        </p:txBody>
      </p:sp>
      <p:sp>
        <p:nvSpPr>
          <p:cNvPr id="5" name="Chỗ dành sẵn cho Ngày tháng 4">
            <a:extLst>
              <a:ext uri="{FF2B5EF4-FFF2-40B4-BE49-F238E27FC236}">
                <a16:creationId xmlns:a16="http://schemas.microsoft.com/office/drawing/2014/main" id="{85C8794C-74F9-57B6-56BF-25647D364845}"/>
              </a:ext>
            </a:extLst>
          </p:cNvPr>
          <p:cNvSpPr>
            <a:spLocks noGrp="1"/>
          </p:cNvSpPr>
          <p:nvPr>
            <p:ph type="dt" sz="half" idx="10"/>
          </p:nvPr>
        </p:nvSpPr>
        <p:spPr/>
        <p:txBody>
          <a:bodyPr/>
          <a:lstStyle/>
          <a:p>
            <a:fld id="{B86802D2-86CC-42E2-AEB0-5A09CD85098D}" type="datetimeFigureOut">
              <a:rPr lang="vi-VN" smtClean="0"/>
              <a:t>17/07/2023</a:t>
            </a:fld>
            <a:endParaRPr lang="vi-VN"/>
          </a:p>
        </p:txBody>
      </p:sp>
      <p:sp>
        <p:nvSpPr>
          <p:cNvPr id="6" name="Chỗ dành sẵn cho Chân trang 5">
            <a:extLst>
              <a:ext uri="{FF2B5EF4-FFF2-40B4-BE49-F238E27FC236}">
                <a16:creationId xmlns:a16="http://schemas.microsoft.com/office/drawing/2014/main" id="{80F92F62-BB6F-5F12-30A3-0F9897428F47}"/>
              </a:ext>
            </a:extLst>
          </p:cNvPr>
          <p:cNvSpPr>
            <a:spLocks noGrp="1"/>
          </p:cNvSpPr>
          <p:nvPr>
            <p:ph type="ftr" sz="quarter" idx="11"/>
          </p:nvPr>
        </p:nvSpPr>
        <p:spPr/>
        <p:txBody>
          <a:bodyPr/>
          <a:lstStyle/>
          <a:p>
            <a:endParaRPr lang="vi-VN"/>
          </a:p>
        </p:txBody>
      </p:sp>
      <p:sp>
        <p:nvSpPr>
          <p:cNvPr id="7" name="Chỗ dành sẵn cho Số hiệu Bản chiếu 6">
            <a:extLst>
              <a:ext uri="{FF2B5EF4-FFF2-40B4-BE49-F238E27FC236}">
                <a16:creationId xmlns:a16="http://schemas.microsoft.com/office/drawing/2014/main" id="{2D66B3DB-C0AF-8471-0C62-A87BD18545EE}"/>
              </a:ext>
            </a:extLst>
          </p:cNvPr>
          <p:cNvSpPr>
            <a:spLocks noGrp="1"/>
          </p:cNvSpPr>
          <p:nvPr>
            <p:ph type="sldNum" sz="quarter" idx="12"/>
          </p:nvPr>
        </p:nvSpPr>
        <p:spPr/>
        <p:txBody>
          <a:bodyPr/>
          <a:lstStyle/>
          <a:p>
            <a:fld id="{91AD1A6F-79B4-4F82-883C-1025903B7159}" type="slidenum">
              <a:rPr lang="vi-VN" smtClean="0"/>
              <a:t>‹#›</a:t>
            </a:fld>
            <a:endParaRPr lang="vi-VN"/>
          </a:p>
        </p:txBody>
      </p:sp>
    </p:spTree>
    <p:extLst>
      <p:ext uri="{BB962C8B-B14F-4D97-AF65-F5344CB8AC3E}">
        <p14:creationId xmlns:p14="http://schemas.microsoft.com/office/powerpoint/2010/main" val="11713632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Chỗ dành sẵn cho Tiêu đề 1">
            <a:extLst>
              <a:ext uri="{FF2B5EF4-FFF2-40B4-BE49-F238E27FC236}">
                <a16:creationId xmlns:a16="http://schemas.microsoft.com/office/drawing/2014/main" id="{9735CF17-F6F9-154F-0A55-845F528DC7F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vi-VN"/>
              <a:t>Bấm để sửa kiểu tiêu đề Bản cái</a:t>
            </a:r>
          </a:p>
        </p:txBody>
      </p:sp>
      <p:sp>
        <p:nvSpPr>
          <p:cNvPr id="3" name="Chỗ dành sẵn cho Văn bản 2">
            <a:extLst>
              <a:ext uri="{FF2B5EF4-FFF2-40B4-BE49-F238E27FC236}">
                <a16:creationId xmlns:a16="http://schemas.microsoft.com/office/drawing/2014/main" id="{D841BFFB-794F-53A8-988D-6EC0C7B7F83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p>
        </p:txBody>
      </p:sp>
      <p:sp>
        <p:nvSpPr>
          <p:cNvPr id="4" name="Chỗ dành sẵn cho Ngày tháng 3">
            <a:extLst>
              <a:ext uri="{FF2B5EF4-FFF2-40B4-BE49-F238E27FC236}">
                <a16:creationId xmlns:a16="http://schemas.microsoft.com/office/drawing/2014/main" id="{F3BEC814-CE80-6CAE-B839-A327FDED49D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86802D2-86CC-42E2-AEB0-5A09CD85098D}" type="datetimeFigureOut">
              <a:rPr lang="vi-VN" smtClean="0"/>
              <a:t>17/07/2023</a:t>
            </a:fld>
            <a:endParaRPr lang="vi-VN"/>
          </a:p>
        </p:txBody>
      </p:sp>
      <p:sp>
        <p:nvSpPr>
          <p:cNvPr id="5" name="Chỗ dành sẵn cho Chân trang 4">
            <a:extLst>
              <a:ext uri="{FF2B5EF4-FFF2-40B4-BE49-F238E27FC236}">
                <a16:creationId xmlns:a16="http://schemas.microsoft.com/office/drawing/2014/main" id="{15923CBD-701E-D803-F751-A07DD3EA0D2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vi-VN"/>
          </a:p>
        </p:txBody>
      </p:sp>
      <p:sp>
        <p:nvSpPr>
          <p:cNvPr id="6" name="Chỗ dành sẵn cho Số hiệu Bản chiếu 5">
            <a:extLst>
              <a:ext uri="{FF2B5EF4-FFF2-40B4-BE49-F238E27FC236}">
                <a16:creationId xmlns:a16="http://schemas.microsoft.com/office/drawing/2014/main" id="{73213922-A022-1E70-58DC-E35832804E9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1AD1A6F-79B4-4F82-883C-1025903B7159}" type="slidenum">
              <a:rPr lang="vi-VN" smtClean="0"/>
              <a:t>‹#›</a:t>
            </a:fld>
            <a:endParaRPr lang="vi-VN"/>
          </a:p>
        </p:txBody>
      </p:sp>
    </p:spTree>
    <p:extLst>
      <p:ext uri="{BB962C8B-B14F-4D97-AF65-F5344CB8AC3E}">
        <p14:creationId xmlns:p14="http://schemas.microsoft.com/office/powerpoint/2010/main" val="206350907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vi-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35.jpe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36.jpeg"/></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9.jpeg"/></Relationships>
</file>

<file path=ppt/slides/_rels/slide8.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png"/><Relationship Id="rId3" Type="http://schemas.openxmlformats.org/officeDocument/2006/relationships/image" Target="../media/image10.png"/><Relationship Id="rId7" Type="http://schemas.openxmlformats.org/officeDocument/2006/relationships/image" Target="../media/image11.jpeg"/><Relationship Id="rId12"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3.png"/><Relationship Id="rId11" Type="http://schemas.openxmlformats.org/officeDocument/2006/relationships/image" Target="../media/image17.png"/><Relationship Id="rId5" Type="http://schemas.openxmlformats.org/officeDocument/2006/relationships/image" Target="../media/image12.png"/><Relationship Id="rId10" Type="http://schemas.openxmlformats.org/officeDocument/2006/relationships/image" Target="../media/image16.png"/><Relationship Id="rId4" Type="http://schemas.openxmlformats.org/officeDocument/2006/relationships/image" Target="../media/image11.png"/><Relationship Id="rId9" Type="http://schemas.openxmlformats.org/officeDocument/2006/relationships/image" Target="../media/image15.jpe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2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845A637-EEAE-94D8-5C4D-9667927D406D}"/>
              </a:ext>
            </a:extLst>
          </p:cNvPr>
          <p:cNvSpPr/>
          <p:nvPr/>
        </p:nvSpPr>
        <p:spPr>
          <a:xfrm>
            <a:off x="0" y="1212823"/>
            <a:ext cx="12192000" cy="586086"/>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Hình ảnh 5" descr="Ảnh có chứa văn bản&#10;&#10;Mô tả được tạo tự động">
            <a:extLst>
              <a:ext uri="{FF2B5EF4-FFF2-40B4-BE49-F238E27FC236}">
                <a16:creationId xmlns:a16="http://schemas.microsoft.com/office/drawing/2014/main" id="{86BED8E0-18E1-5FFE-4ACD-3562642D58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43669" y="90262"/>
            <a:ext cx="2131180" cy="1030071"/>
          </a:xfrm>
          <a:prstGeom prst="rect">
            <a:avLst/>
          </a:prstGeom>
        </p:spPr>
      </p:pic>
      <p:sp>
        <p:nvSpPr>
          <p:cNvPr id="9" name="Hộp Văn bản 8">
            <a:extLst>
              <a:ext uri="{FF2B5EF4-FFF2-40B4-BE49-F238E27FC236}">
                <a16:creationId xmlns:a16="http://schemas.microsoft.com/office/drawing/2014/main" id="{09A20F8B-6A25-3041-015D-B35D7972A8A4}"/>
              </a:ext>
            </a:extLst>
          </p:cNvPr>
          <p:cNvSpPr txBox="1"/>
          <p:nvPr/>
        </p:nvSpPr>
        <p:spPr>
          <a:xfrm>
            <a:off x="1068629" y="2479378"/>
            <a:ext cx="10308656" cy="1089529"/>
          </a:xfrm>
          <a:prstGeom prst="rect">
            <a:avLst/>
          </a:prstGeom>
          <a:noFill/>
        </p:spPr>
        <p:txBody>
          <a:bodyPr wrap="square">
            <a:spAutoFit/>
          </a:bodyPr>
          <a:lstStyle/>
          <a:p>
            <a:pPr algn="ctr">
              <a:lnSpc>
                <a:spcPct val="90000"/>
              </a:lnSpc>
              <a:spcAft>
                <a:spcPts val="600"/>
              </a:spcAft>
            </a:pPr>
            <a:r>
              <a:rPr lang="en-US" sz="3600" b="1" dirty="0"/>
              <a:t>NGHIÊN CỨU PHÁT TRIỂN MÔ HÌNH BẢN SAO SỐ CHO ROBOT</a:t>
            </a:r>
          </a:p>
        </p:txBody>
      </p:sp>
      <p:sp>
        <p:nvSpPr>
          <p:cNvPr id="11" name="Hộp Văn bản 10">
            <a:extLst>
              <a:ext uri="{FF2B5EF4-FFF2-40B4-BE49-F238E27FC236}">
                <a16:creationId xmlns:a16="http://schemas.microsoft.com/office/drawing/2014/main" id="{05093DF1-2B83-F0DE-15A8-EC96C4FC4536}"/>
              </a:ext>
            </a:extLst>
          </p:cNvPr>
          <p:cNvSpPr txBox="1"/>
          <p:nvPr/>
        </p:nvSpPr>
        <p:spPr>
          <a:xfrm>
            <a:off x="9911937" y="6488668"/>
            <a:ext cx="2280063" cy="369332"/>
          </a:xfrm>
          <a:prstGeom prst="rect">
            <a:avLst/>
          </a:prstGeom>
          <a:noFill/>
        </p:spPr>
        <p:txBody>
          <a:bodyPr wrap="square">
            <a:spAutoFit/>
          </a:bodyPr>
          <a:lstStyle/>
          <a:p>
            <a:pPr algn="ctr"/>
            <a:r>
              <a:rPr lang="vi-VN" i="1" dirty="0">
                <a:latin typeface="Calibri (Thân)"/>
              </a:rPr>
              <a:t>Bình Dương, Việt Nam</a:t>
            </a:r>
          </a:p>
        </p:txBody>
      </p:sp>
      <p:sp>
        <p:nvSpPr>
          <p:cNvPr id="15" name="Hộp Văn bản 14">
            <a:extLst>
              <a:ext uri="{FF2B5EF4-FFF2-40B4-BE49-F238E27FC236}">
                <a16:creationId xmlns:a16="http://schemas.microsoft.com/office/drawing/2014/main" id="{384B07A1-C186-CCBD-697C-A335822453D4}"/>
              </a:ext>
            </a:extLst>
          </p:cNvPr>
          <p:cNvSpPr txBox="1"/>
          <p:nvPr/>
        </p:nvSpPr>
        <p:spPr>
          <a:xfrm>
            <a:off x="102509" y="1251648"/>
            <a:ext cx="12004427" cy="461665"/>
          </a:xfrm>
          <a:prstGeom prst="rect">
            <a:avLst/>
          </a:prstGeom>
          <a:noFill/>
        </p:spPr>
        <p:txBody>
          <a:bodyPr wrap="square">
            <a:spAutoFit/>
          </a:bodyPr>
          <a:lstStyle/>
          <a:p>
            <a:pPr algn="ctr" fontAlgn="base"/>
            <a:r>
              <a:rPr lang="en-US" sz="2400" b="1" i="1" dirty="0">
                <a:latin typeface="Sora"/>
              </a:rPr>
              <a:t>NGHIỆM THU ĐỀ TÀI NGHIÊN CỨU KHOA HỌC SINH VIÊN</a:t>
            </a:r>
            <a:endParaRPr lang="vi-VN" sz="2400" b="1" i="1" dirty="0">
              <a:effectLst/>
              <a:latin typeface="Sora"/>
            </a:endParaRPr>
          </a:p>
        </p:txBody>
      </p:sp>
      <p:sp>
        <p:nvSpPr>
          <p:cNvPr id="21" name="Hộp Văn bản 20">
            <a:extLst>
              <a:ext uri="{FF2B5EF4-FFF2-40B4-BE49-F238E27FC236}">
                <a16:creationId xmlns:a16="http://schemas.microsoft.com/office/drawing/2014/main" id="{8C5BC552-4432-F560-957C-396E1B97F137}"/>
              </a:ext>
            </a:extLst>
          </p:cNvPr>
          <p:cNvSpPr txBox="1"/>
          <p:nvPr/>
        </p:nvSpPr>
        <p:spPr>
          <a:xfrm>
            <a:off x="6342667" y="3795340"/>
            <a:ext cx="2576931" cy="461665"/>
          </a:xfrm>
          <a:prstGeom prst="rect">
            <a:avLst/>
          </a:prstGeom>
          <a:noFill/>
        </p:spPr>
        <p:txBody>
          <a:bodyPr wrap="square">
            <a:spAutoFit/>
          </a:bodyPr>
          <a:lstStyle/>
          <a:p>
            <a:pPr marL="0" marR="0" algn="ctr" hangingPunct="0">
              <a:spcBef>
                <a:spcPts val="0"/>
              </a:spcBef>
              <a:spcAft>
                <a:spcPts val="1000"/>
              </a:spcAft>
            </a:pPr>
            <a:r>
              <a:rPr lang="en-US" sz="2400" b="1" i="1" dirty="0">
                <a:solidFill>
                  <a:srgbClr val="000000"/>
                </a:solidFill>
                <a:ea typeface="Times New Roman" panose="02020603050405020304" pitchFamily="18" charset="0"/>
                <a:cs typeface="Times New Roman" panose="02020603050405020304" pitchFamily="18" charset="0"/>
              </a:rPr>
              <a:t>SV: </a:t>
            </a:r>
            <a:r>
              <a:rPr lang="en-US" sz="2400" b="1" i="1" dirty="0" err="1">
                <a:solidFill>
                  <a:srgbClr val="000000"/>
                </a:solidFill>
                <a:ea typeface="Times New Roman" panose="02020603050405020304" pitchFamily="18" charset="0"/>
                <a:cs typeface="Times New Roman" panose="02020603050405020304" pitchFamily="18" charset="0"/>
              </a:rPr>
              <a:t>Trần</a:t>
            </a:r>
            <a:r>
              <a:rPr lang="en-US" sz="2400" b="1" i="1" dirty="0">
                <a:solidFill>
                  <a:srgbClr val="000000"/>
                </a:solidFill>
                <a:ea typeface="Times New Roman" panose="02020603050405020304" pitchFamily="18" charset="0"/>
                <a:cs typeface="Times New Roman" panose="02020603050405020304" pitchFamily="18" charset="0"/>
              </a:rPr>
              <a:t> </a:t>
            </a:r>
            <a:r>
              <a:rPr lang="en-US" sz="2400" b="1" i="1" dirty="0" err="1">
                <a:solidFill>
                  <a:srgbClr val="000000"/>
                </a:solidFill>
                <a:ea typeface="Times New Roman" panose="02020603050405020304" pitchFamily="18" charset="0"/>
                <a:cs typeface="Times New Roman" panose="02020603050405020304" pitchFamily="18" charset="0"/>
              </a:rPr>
              <a:t>Tuấn</a:t>
            </a:r>
            <a:r>
              <a:rPr lang="en-US" sz="2400" b="1" i="1" dirty="0">
                <a:solidFill>
                  <a:srgbClr val="000000"/>
                </a:solidFill>
                <a:ea typeface="Times New Roman" panose="02020603050405020304" pitchFamily="18" charset="0"/>
                <a:cs typeface="Times New Roman" panose="02020603050405020304" pitchFamily="18" charset="0"/>
              </a:rPr>
              <a:t> Anh</a:t>
            </a:r>
          </a:p>
        </p:txBody>
      </p:sp>
      <p:sp>
        <p:nvSpPr>
          <p:cNvPr id="8" name="Hộp Văn bản 7">
            <a:extLst>
              <a:ext uri="{FF2B5EF4-FFF2-40B4-BE49-F238E27FC236}">
                <a16:creationId xmlns:a16="http://schemas.microsoft.com/office/drawing/2014/main" id="{80AC28C8-B443-68C5-1B4B-9B230CD29976}"/>
              </a:ext>
            </a:extLst>
          </p:cNvPr>
          <p:cNvSpPr txBox="1"/>
          <p:nvPr/>
        </p:nvSpPr>
        <p:spPr>
          <a:xfrm>
            <a:off x="6388636" y="4257005"/>
            <a:ext cx="3894368" cy="461665"/>
          </a:xfrm>
          <a:prstGeom prst="rect">
            <a:avLst/>
          </a:prstGeom>
          <a:noFill/>
        </p:spPr>
        <p:txBody>
          <a:bodyPr wrap="square">
            <a:spAutoFit/>
          </a:bodyPr>
          <a:lstStyle/>
          <a:p>
            <a:pPr marL="0" marR="0" algn="ctr" hangingPunct="0">
              <a:spcBef>
                <a:spcPts val="0"/>
              </a:spcBef>
              <a:spcAft>
                <a:spcPts val="1000"/>
              </a:spcAft>
            </a:pPr>
            <a:r>
              <a:rPr lang="en-US" sz="2400" b="1" i="1" dirty="0">
                <a:solidFill>
                  <a:srgbClr val="000000"/>
                </a:solidFill>
                <a:ea typeface="Times New Roman" panose="02020603050405020304" pitchFamily="18" charset="0"/>
                <a:cs typeface="Times New Roman" panose="02020603050405020304" pitchFamily="18" charset="0"/>
              </a:rPr>
              <a:t>GVHD: TS. </a:t>
            </a:r>
            <a:r>
              <a:rPr lang="en-US" sz="2400" b="1" i="1" dirty="0" err="1">
                <a:solidFill>
                  <a:srgbClr val="000000"/>
                </a:solidFill>
                <a:ea typeface="Times New Roman" panose="02020603050405020304" pitchFamily="18" charset="0"/>
                <a:cs typeface="Times New Roman" panose="02020603050405020304" pitchFamily="18" charset="0"/>
              </a:rPr>
              <a:t>Nguyễn</a:t>
            </a:r>
            <a:r>
              <a:rPr lang="en-US" sz="2400" b="1" i="1" dirty="0">
                <a:solidFill>
                  <a:srgbClr val="000000"/>
                </a:solidFill>
                <a:ea typeface="Times New Roman" panose="02020603050405020304" pitchFamily="18" charset="0"/>
                <a:cs typeface="Times New Roman" panose="02020603050405020304" pitchFamily="18" charset="0"/>
              </a:rPr>
              <a:t> </a:t>
            </a:r>
            <a:r>
              <a:rPr lang="en-US" sz="2400" b="1" i="1" dirty="0" err="1">
                <a:solidFill>
                  <a:srgbClr val="000000"/>
                </a:solidFill>
                <a:ea typeface="Times New Roman" panose="02020603050405020304" pitchFamily="18" charset="0"/>
                <a:cs typeface="Times New Roman" panose="02020603050405020304" pitchFamily="18" charset="0"/>
              </a:rPr>
              <a:t>Hồ</a:t>
            </a:r>
            <a:r>
              <a:rPr lang="en-US" sz="2400" b="1" i="1" dirty="0">
                <a:solidFill>
                  <a:srgbClr val="000000"/>
                </a:solidFill>
                <a:ea typeface="Times New Roman" panose="02020603050405020304" pitchFamily="18" charset="0"/>
                <a:cs typeface="Times New Roman" panose="02020603050405020304" pitchFamily="18" charset="0"/>
              </a:rPr>
              <a:t> Quang</a:t>
            </a:r>
          </a:p>
        </p:txBody>
      </p:sp>
      <p:pic>
        <p:nvPicPr>
          <p:cNvPr id="7" name="Hình ảnh 6">
            <a:extLst>
              <a:ext uri="{FF2B5EF4-FFF2-40B4-BE49-F238E27FC236}">
                <a16:creationId xmlns:a16="http://schemas.microsoft.com/office/drawing/2014/main" id="{1B7F4C2C-EBD8-C7F8-74B7-157EDBD66526}"/>
              </a:ext>
            </a:extLst>
          </p:cNvPr>
          <p:cNvPicPr>
            <a:picLocks noChangeAspect="1"/>
          </p:cNvPicPr>
          <p:nvPr/>
        </p:nvPicPr>
        <p:blipFill>
          <a:blip r:embed="rId4"/>
          <a:stretch>
            <a:fillRect/>
          </a:stretch>
        </p:blipFill>
        <p:spPr>
          <a:xfrm>
            <a:off x="3098128" y="4026172"/>
            <a:ext cx="2531501" cy="18000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2" name="Hình ảnh 11">
            <a:extLst>
              <a:ext uri="{FF2B5EF4-FFF2-40B4-BE49-F238E27FC236}">
                <a16:creationId xmlns:a16="http://schemas.microsoft.com/office/drawing/2014/main" id="{D32304B0-EB2B-F172-0BE8-BABB6017CCEB}"/>
              </a:ext>
            </a:extLst>
          </p:cNvPr>
          <p:cNvPicPr>
            <a:picLocks noChangeAspect="1"/>
          </p:cNvPicPr>
          <p:nvPr/>
        </p:nvPicPr>
        <p:blipFill>
          <a:blip r:embed="rId5"/>
          <a:stretch>
            <a:fillRect/>
          </a:stretch>
        </p:blipFill>
        <p:spPr>
          <a:xfrm>
            <a:off x="534223" y="4026172"/>
            <a:ext cx="2446780" cy="18000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4466023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Hộp Văn bản 3">
            <a:extLst>
              <a:ext uri="{FF2B5EF4-FFF2-40B4-BE49-F238E27FC236}">
                <a16:creationId xmlns:a16="http://schemas.microsoft.com/office/drawing/2014/main" id="{EEA32679-FA88-DCA4-58BC-2C81BA858479}"/>
              </a:ext>
            </a:extLst>
          </p:cNvPr>
          <p:cNvSpPr txBox="1"/>
          <p:nvPr/>
        </p:nvSpPr>
        <p:spPr>
          <a:xfrm>
            <a:off x="433138" y="277347"/>
            <a:ext cx="3579144" cy="369332"/>
          </a:xfrm>
          <a:prstGeom prst="rect">
            <a:avLst/>
          </a:prstGeom>
          <a:noFill/>
        </p:spPr>
        <p:txBody>
          <a:bodyPr wrap="square" rtlCol="0">
            <a:spAutoFit/>
          </a:bodyPr>
          <a:lstStyle/>
          <a:p>
            <a:r>
              <a:rPr lang="vi-VN" b="1" dirty="0"/>
              <a:t>Phương pháp</a:t>
            </a:r>
          </a:p>
        </p:txBody>
      </p:sp>
      <p:cxnSp>
        <p:nvCxnSpPr>
          <p:cNvPr id="5" name="Đường nối Thẳng 4">
            <a:extLst>
              <a:ext uri="{FF2B5EF4-FFF2-40B4-BE49-F238E27FC236}">
                <a16:creationId xmlns:a16="http://schemas.microsoft.com/office/drawing/2014/main" id="{14DF9976-44A3-0C2A-EDD4-4B9CDEC07778}"/>
              </a:ext>
            </a:extLst>
          </p:cNvPr>
          <p:cNvCxnSpPr>
            <a:cxnSpLocks/>
          </p:cNvCxnSpPr>
          <p:nvPr/>
        </p:nvCxnSpPr>
        <p:spPr>
          <a:xfrm>
            <a:off x="539014" y="665930"/>
            <a:ext cx="1471819" cy="0"/>
          </a:xfrm>
          <a:prstGeom prst="line">
            <a:avLst/>
          </a:prstGeom>
        </p:spPr>
        <p:style>
          <a:lnRef idx="3">
            <a:schemeClr val="dk1"/>
          </a:lnRef>
          <a:fillRef idx="0">
            <a:schemeClr val="dk1"/>
          </a:fillRef>
          <a:effectRef idx="2">
            <a:schemeClr val="dk1"/>
          </a:effectRef>
          <a:fontRef idx="minor">
            <a:schemeClr val="tx1"/>
          </a:fontRef>
        </p:style>
      </p:cxnSp>
      <p:sp>
        <p:nvSpPr>
          <p:cNvPr id="3" name="Hình chữ nhật 9">
            <a:extLst>
              <a:ext uri="{FF2B5EF4-FFF2-40B4-BE49-F238E27FC236}">
                <a16:creationId xmlns:a16="http://schemas.microsoft.com/office/drawing/2014/main" id="{73B1FBE1-BDE1-6CC2-CDDF-70A1C922AC1F}"/>
              </a:ext>
            </a:extLst>
          </p:cNvPr>
          <p:cNvSpPr/>
          <p:nvPr/>
        </p:nvSpPr>
        <p:spPr>
          <a:xfrm>
            <a:off x="0" y="6447322"/>
            <a:ext cx="12204700" cy="518028"/>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6" name="Hộp Văn bản 10">
            <a:extLst>
              <a:ext uri="{FF2B5EF4-FFF2-40B4-BE49-F238E27FC236}">
                <a16:creationId xmlns:a16="http://schemas.microsoft.com/office/drawing/2014/main" id="{EC98AF9B-B6F4-32F6-4366-02F2720060C6}"/>
              </a:ext>
            </a:extLst>
          </p:cNvPr>
          <p:cNvSpPr txBox="1"/>
          <p:nvPr/>
        </p:nvSpPr>
        <p:spPr>
          <a:xfrm>
            <a:off x="0" y="6513795"/>
            <a:ext cx="12191999" cy="369332"/>
          </a:xfrm>
          <a:prstGeom prst="rect">
            <a:avLst/>
          </a:prstGeom>
          <a:noFill/>
        </p:spPr>
        <p:txBody>
          <a:bodyPr wrap="square">
            <a:spAutoFit/>
          </a:bodyPr>
          <a:lstStyle/>
          <a:p>
            <a:pPr algn="ctr">
              <a:lnSpc>
                <a:spcPct val="90000"/>
              </a:lnSpc>
              <a:spcAft>
                <a:spcPts val="600"/>
              </a:spcAft>
            </a:pPr>
            <a:r>
              <a:rPr lang="en-US" sz="2000" b="1" i="1" dirty="0"/>
              <a:t>NGHIÊN CỨU PHÁT TRIỂN MÔ HÌNH BẢN SAO SỐ CHO ROBOT</a:t>
            </a:r>
          </a:p>
        </p:txBody>
      </p:sp>
      <mc:AlternateContent xmlns:mc="http://schemas.openxmlformats.org/markup-compatibility/2006" xmlns:a14="http://schemas.microsoft.com/office/drawing/2010/main">
        <mc:Choice Requires="a14">
          <p:graphicFrame>
            <p:nvGraphicFramePr>
              <p:cNvPr id="2" name="Bảng 1">
                <a:extLst>
                  <a:ext uri="{FF2B5EF4-FFF2-40B4-BE49-F238E27FC236}">
                    <a16:creationId xmlns:a16="http://schemas.microsoft.com/office/drawing/2014/main" id="{CB044E59-8A14-66B7-EC21-0A1EE152B14D}"/>
                  </a:ext>
                </a:extLst>
              </p:cNvPr>
              <p:cNvGraphicFramePr>
                <a:graphicFrameLocks noGrp="1"/>
              </p:cNvGraphicFramePr>
              <p:nvPr>
                <p:extLst>
                  <p:ext uri="{D42A27DB-BD31-4B8C-83A1-F6EECF244321}">
                    <p14:modId xmlns:p14="http://schemas.microsoft.com/office/powerpoint/2010/main" val="959066535"/>
                  </p:ext>
                </p:extLst>
              </p:nvPr>
            </p:nvGraphicFramePr>
            <p:xfrm>
              <a:off x="787853" y="1247426"/>
              <a:ext cx="3317147" cy="2533638"/>
            </p:xfrm>
            <a:graphic>
              <a:graphicData uri="http://schemas.openxmlformats.org/drawingml/2006/table">
                <a:tbl>
                  <a:tblPr firstRow="1" firstCol="1" bandRow="1">
                    <a:tableStyleId>{2D5ABB26-0587-4C30-8999-92F81FD0307C}</a:tableStyleId>
                  </a:tblPr>
                  <a:tblGrid>
                    <a:gridCol w="994524">
                      <a:extLst>
                        <a:ext uri="{9D8B030D-6E8A-4147-A177-3AD203B41FA5}">
                          <a16:colId xmlns:a16="http://schemas.microsoft.com/office/drawing/2014/main" val="4007046655"/>
                        </a:ext>
                      </a:extLst>
                    </a:gridCol>
                    <a:gridCol w="225439">
                      <a:extLst>
                        <a:ext uri="{9D8B030D-6E8A-4147-A177-3AD203B41FA5}">
                          <a16:colId xmlns:a16="http://schemas.microsoft.com/office/drawing/2014/main" val="3307092644"/>
                        </a:ext>
                      </a:extLst>
                    </a:gridCol>
                    <a:gridCol w="2097184">
                      <a:extLst>
                        <a:ext uri="{9D8B030D-6E8A-4147-A177-3AD203B41FA5}">
                          <a16:colId xmlns:a16="http://schemas.microsoft.com/office/drawing/2014/main" val="3005149626"/>
                        </a:ext>
                      </a:extLst>
                    </a:gridCol>
                  </a:tblGrid>
                  <a:tr h="433164">
                    <a:tc>
                      <a:txBody>
                        <a:bodyPr/>
                        <a:lstStyle/>
                        <a:p>
                          <a:pPr marL="0" marR="0" algn="just">
                            <a:spcBef>
                              <a:spcPts val="0"/>
                            </a:spcBef>
                            <a:spcAft>
                              <a:spcPts val="0"/>
                            </a:spcAft>
                          </a:pPr>
                          <a:r>
                            <a:rPr lang="en-US" sz="1200" kern="0">
                              <a:effectLst/>
                            </a:rPr>
                            <a:t>Đầu vào </a:t>
                          </a:r>
                          <a:endParaRPr lang="vi-VN" sz="1200" kern="100">
                            <a:effectLst/>
                            <a:latin typeface="Times New Roman" panose="02020603050405020304" pitchFamily="18" charset="0"/>
                            <a:ea typeface="Arial" panose="020B0604020202020204" pitchFamily="34" charset="0"/>
                            <a:cs typeface="Times New Roman" panose="02020603050405020304" pitchFamily="18" charset="0"/>
                          </a:endParaRPr>
                        </a:p>
                      </a:txBody>
                      <a:tcPr marL="68580" marR="6858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just">
                            <a:spcBef>
                              <a:spcPts val="0"/>
                            </a:spcBef>
                            <a:spcAft>
                              <a:spcPts val="0"/>
                            </a:spcAft>
                          </a:pPr>
                          <a:r>
                            <a:rPr lang="en-US" sz="1200" kern="0">
                              <a:effectLst/>
                            </a:rPr>
                            <a:t>:</a:t>
                          </a:r>
                          <a:endParaRPr lang="vi-VN" sz="1200" kern="100">
                            <a:effectLst/>
                            <a:latin typeface="Times New Roman" panose="02020603050405020304" pitchFamily="18" charset="0"/>
                            <a:ea typeface="Arial" panose="020B0604020202020204" pitchFamily="34" charset="0"/>
                            <a:cs typeface="Times New Roman" panose="02020603050405020304" pitchFamily="18" charset="0"/>
                          </a:endParaRPr>
                        </a:p>
                      </a:txBody>
                      <a:tcPr marL="68580" marR="6858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just">
                            <a:spcBef>
                              <a:spcPts val="0"/>
                            </a:spcBef>
                            <a:spcAft>
                              <a:spcPts val="0"/>
                            </a:spcAft>
                          </a:pPr>
                          <a14:m>
                            <m:oMathPara xmlns:m="http://schemas.openxmlformats.org/officeDocument/2006/math">
                              <m:oMathParaPr>
                                <m:jc m:val="left"/>
                              </m:oMathParaPr>
                              <m:oMath xmlns:m="http://schemas.openxmlformats.org/officeDocument/2006/math">
                                <m:sSub>
                                  <m:sSubPr>
                                    <m:ctrlPr>
                                      <a:rPr lang="vi-VN" sz="1200" i="1" kern="100">
                                        <a:effectLst/>
                                        <a:latin typeface="Cambria Math" panose="02040503050406030204" pitchFamily="18" charset="0"/>
                                      </a:rPr>
                                    </m:ctrlPr>
                                  </m:sSubPr>
                                  <m:e>
                                    <m:r>
                                      <a:rPr lang="en-US" sz="1200" kern="0">
                                        <a:effectLst/>
                                        <a:latin typeface="Cambria Math" panose="02040503050406030204" pitchFamily="18" charset="0"/>
                                      </a:rPr>
                                      <m:t>𝑡</m:t>
                                    </m:r>
                                  </m:e>
                                  <m:sub>
                                    <m:r>
                                      <a:rPr lang="en-US" sz="1200" kern="0">
                                        <a:effectLst/>
                                        <a:latin typeface="Cambria Math" panose="02040503050406030204" pitchFamily="18" charset="0"/>
                                      </a:rPr>
                                      <m:t>𝑝𝑟𝑒</m:t>
                                    </m:r>
                                  </m:sub>
                                </m:sSub>
                                <m:r>
                                  <a:rPr lang="en-US" sz="1200" kern="0">
                                    <a:effectLst/>
                                    <a:latin typeface="Cambria Math" panose="02040503050406030204" pitchFamily="18" charset="0"/>
                                  </a:rPr>
                                  <m:t>, </m:t>
                                </m:r>
                                <m:sSub>
                                  <m:sSubPr>
                                    <m:ctrlPr>
                                      <a:rPr lang="vi-VN" sz="1200" i="1" kern="100">
                                        <a:effectLst/>
                                        <a:latin typeface="Cambria Math" panose="02040503050406030204" pitchFamily="18" charset="0"/>
                                      </a:rPr>
                                    </m:ctrlPr>
                                  </m:sSubPr>
                                  <m:e>
                                    <m:r>
                                      <a:rPr lang="en-US" sz="1200" kern="0">
                                        <a:effectLst/>
                                        <a:latin typeface="Cambria Math" panose="02040503050406030204" pitchFamily="18" charset="0"/>
                                      </a:rPr>
                                      <m:t> </m:t>
                                    </m:r>
                                    <m:r>
                                      <a:rPr lang="en-US" sz="1200" kern="0">
                                        <a:effectLst/>
                                        <a:latin typeface="Cambria Math" panose="02040503050406030204" pitchFamily="18" charset="0"/>
                                      </a:rPr>
                                      <m:t>𝑡</m:t>
                                    </m:r>
                                  </m:e>
                                  <m:sub>
                                    <m:r>
                                      <a:rPr lang="en-US" sz="1200" kern="0">
                                        <a:effectLst/>
                                        <a:latin typeface="Cambria Math" panose="02040503050406030204" pitchFamily="18" charset="0"/>
                                      </a:rPr>
                                      <m:t>𝑐𝑢𝑟</m:t>
                                    </m:r>
                                  </m:sub>
                                </m:sSub>
                                <m:r>
                                  <a:rPr lang="en-US" sz="1200" kern="0">
                                    <a:effectLst/>
                                    <a:latin typeface="Cambria Math" panose="02040503050406030204" pitchFamily="18" charset="0"/>
                                  </a:rPr>
                                  <m:t>, </m:t>
                                </m:r>
                                <m:r>
                                  <a:rPr lang="en-US" sz="1200" kern="0">
                                    <a:effectLst/>
                                    <a:latin typeface="Cambria Math" panose="02040503050406030204" pitchFamily="18" charset="0"/>
                                  </a:rPr>
                                  <m:t>𝑡</m:t>
                                </m:r>
                              </m:oMath>
                            </m:oMathPara>
                          </a14:m>
                          <a:endParaRPr lang="vi-VN" sz="1200" kern="100" dirty="0">
                            <a:effectLst/>
                            <a:latin typeface="Times New Roman" panose="02020603050405020304" pitchFamily="18" charset="0"/>
                            <a:ea typeface="Arial" panose="020B0604020202020204" pitchFamily="34" charset="0"/>
                            <a:cs typeface="Times New Roman" panose="02020603050405020304" pitchFamily="18" charset="0"/>
                          </a:endParaRPr>
                        </a:p>
                      </a:txBody>
                      <a:tcPr marL="68580" marR="6858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58057870"/>
                      </a:ext>
                    </a:extLst>
                  </a:tr>
                  <a:tr h="415068">
                    <a:tc>
                      <a:txBody>
                        <a:bodyPr/>
                        <a:lstStyle/>
                        <a:p>
                          <a:pPr marL="0" marR="0" algn="just">
                            <a:spcBef>
                              <a:spcPts val="0"/>
                            </a:spcBef>
                            <a:spcAft>
                              <a:spcPts val="0"/>
                            </a:spcAft>
                          </a:pPr>
                          <a:r>
                            <a:rPr lang="en-US" sz="1200" kern="0" dirty="0" err="1">
                              <a:effectLst/>
                            </a:rPr>
                            <a:t>Đầu</a:t>
                          </a:r>
                          <a:r>
                            <a:rPr lang="en-US" sz="1200" kern="0" dirty="0">
                              <a:effectLst/>
                            </a:rPr>
                            <a:t> </a:t>
                          </a:r>
                          <a:r>
                            <a:rPr lang="en-US" sz="1200" kern="0" dirty="0" err="1">
                              <a:effectLst/>
                            </a:rPr>
                            <a:t>ra</a:t>
                          </a:r>
                          <a:endParaRPr lang="vi-VN" sz="1200" kern="100" dirty="0">
                            <a:effectLst/>
                            <a:latin typeface="Times New Roman" panose="02020603050405020304" pitchFamily="18" charset="0"/>
                            <a:ea typeface="Arial" panose="020B0604020202020204" pitchFamily="34" charset="0"/>
                            <a:cs typeface="Times New Roman" panose="02020603050405020304" pitchFamily="18" charset="0"/>
                          </a:endParaRPr>
                        </a:p>
                      </a:txBody>
                      <a:tcPr marL="68580" marR="6858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just">
                            <a:spcBef>
                              <a:spcPts val="0"/>
                            </a:spcBef>
                            <a:spcAft>
                              <a:spcPts val="0"/>
                            </a:spcAft>
                          </a:pPr>
                          <a:r>
                            <a:rPr lang="en-US" sz="1200" kern="0" dirty="0">
                              <a:effectLst/>
                            </a:rPr>
                            <a:t>:</a:t>
                          </a:r>
                          <a:endParaRPr lang="vi-VN" sz="1200" kern="100" dirty="0">
                            <a:effectLst/>
                            <a:latin typeface="Times New Roman" panose="02020603050405020304" pitchFamily="18" charset="0"/>
                            <a:ea typeface="Arial" panose="020B0604020202020204" pitchFamily="34" charset="0"/>
                            <a:cs typeface="Times New Roman" panose="02020603050405020304" pitchFamily="18" charset="0"/>
                          </a:endParaRPr>
                        </a:p>
                      </a:txBody>
                      <a:tcPr marL="68580" marR="6858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l">
                            <a:spcBef>
                              <a:spcPts val="0"/>
                            </a:spcBef>
                            <a:spcAft>
                              <a:spcPts val="0"/>
                            </a:spcAft>
                          </a:pPr>
                          <a14:m>
                            <m:oMathPara xmlns:m="http://schemas.openxmlformats.org/officeDocument/2006/math">
                              <m:oMathParaPr>
                                <m:jc m:val="left"/>
                              </m:oMathParaPr>
                              <m:oMath xmlns:m="http://schemas.openxmlformats.org/officeDocument/2006/math">
                                <m:sSub>
                                  <m:sSubPr>
                                    <m:ctrlPr>
                                      <a:rPr lang="vi-VN" sz="1200" i="1" kern="100">
                                        <a:effectLst/>
                                        <a:latin typeface="Cambria Math" panose="02040503050406030204" pitchFamily="18" charset="0"/>
                                      </a:rPr>
                                    </m:ctrlPr>
                                  </m:sSubPr>
                                  <m:e>
                                    <m:r>
                                      <a:rPr lang="en-US" sz="1200" kern="0">
                                        <a:effectLst/>
                                        <a:latin typeface="Cambria Math" panose="02040503050406030204" pitchFamily="18" charset="0"/>
                                      </a:rPr>
                                      <m:t>∆</m:t>
                                    </m:r>
                                  </m:e>
                                  <m:sub>
                                    <m:r>
                                      <a:rPr lang="en-US" sz="1200" kern="0">
                                        <a:effectLst/>
                                        <a:latin typeface="Cambria Math" panose="02040503050406030204" pitchFamily="18" charset="0"/>
                                      </a:rPr>
                                      <m:t>𝑎𝑣𝑑</m:t>
                                    </m:r>
                                    <m:r>
                                      <a:rPr lang="en-US" sz="1200" kern="0">
                                        <a:effectLst/>
                                        <a:latin typeface="Cambria Math" panose="02040503050406030204" pitchFamily="18" charset="0"/>
                                      </a:rPr>
                                      <m:t>, </m:t>
                                    </m:r>
                                  </m:sub>
                                </m:sSub>
                                <m:sSub>
                                  <m:sSubPr>
                                    <m:ctrlPr>
                                      <a:rPr lang="vi-VN" sz="1200" i="1" kern="100">
                                        <a:effectLst/>
                                        <a:latin typeface="Cambria Math" panose="02040503050406030204" pitchFamily="18" charset="0"/>
                                      </a:rPr>
                                    </m:ctrlPr>
                                  </m:sSubPr>
                                  <m:e>
                                    <m:r>
                                      <a:rPr lang="en-US" sz="1200" kern="0">
                                        <a:effectLst/>
                                        <a:latin typeface="Cambria Math" panose="02040503050406030204" pitchFamily="18" charset="0"/>
                                      </a:rPr>
                                      <m:t>∆</m:t>
                                    </m:r>
                                  </m:e>
                                  <m:sub>
                                    <m:r>
                                      <a:rPr lang="en-US" sz="1200" kern="0">
                                        <a:effectLst/>
                                        <a:latin typeface="Cambria Math" panose="02040503050406030204" pitchFamily="18" charset="0"/>
                                      </a:rPr>
                                      <m:t>𝑡</m:t>
                                    </m:r>
                                  </m:sub>
                                </m:sSub>
                              </m:oMath>
                            </m:oMathPara>
                          </a14:m>
                          <a:endParaRPr lang="vi-VN" sz="1200" kern="100" dirty="0">
                            <a:effectLst/>
                            <a:latin typeface="Times New Roman" panose="02020603050405020304" pitchFamily="18" charset="0"/>
                            <a:ea typeface="Arial" panose="020B0604020202020204" pitchFamily="34" charset="0"/>
                            <a:cs typeface="Times New Roman" panose="02020603050405020304" pitchFamily="18" charset="0"/>
                          </a:endParaRPr>
                        </a:p>
                      </a:txBody>
                      <a:tcPr marL="68580" marR="6858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96097900"/>
                      </a:ext>
                    </a:extLst>
                  </a:tr>
                  <a:tr h="457026">
                    <a:tc>
                      <a:txBody>
                        <a:bodyPr/>
                        <a:lstStyle/>
                        <a:p>
                          <a:pPr marL="0" marR="0" algn="just">
                            <a:spcBef>
                              <a:spcPts val="0"/>
                            </a:spcBef>
                            <a:spcAft>
                              <a:spcPts val="0"/>
                            </a:spcAft>
                          </a:pPr>
                          <a:r>
                            <a:rPr lang="en-US" sz="1200" kern="0">
                              <a:effectLst/>
                            </a:rPr>
                            <a:t>Vòng lặp</a:t>
                          </a:r>
                          <a:endParaRPr lang="vi-VN" sz="1200" kern="100">
                            <a:effectLst/>
                            <a:latin typeface="Times New Roman" panose="02020603050405020304" pitchFamily="18" charset="0"/>
                            <a:ea typeface="Arial" panose="020B0604020202020204" pitchFamily="34" charset="0"/>
                            <a:cs typeface="Times New Roman" panose="02020603050405020304" pitchFamily="18" charset="0"/>
                          </a:endParaRPr>
                        </a:p>
                      </a:txBody>
                      <a:tcPr marL="68580" marR="68580" marT="0" marB="0">
                        <a:lnT w="12700" cap="flat" cmpd="sng" algn="ctr">
                          <a:solidFill>
                            <a:schemeClr val="tx1"/>
                          </a:solidFill>
                          <a:prstDash val="solid"/>
                          <a:round/>
                          <a:headEnd type="none" w="med" len="med"/>
                          <a:tailEnd type="none" w="med" len="med"/>
                        </a:lnT>
                      </a:tcPr>
                    </a:tc>
                    <a:tc>
                      <a:txBody>
                        <a:bodyPr/>
                        <a:lstStyle/>
                        <a:p>
                          <a:pPr marL="0" marR="0" algn="just">
                            <a:spcBef>
                              <a:spcPts val="0"/>
                            </a:spcBef>
                            <a:spcAft>
                              <a:spcPts val="0"/>
                            </a:spcAft>
                          </a:pPr>
                          <a:r>
                            <a:rPr lang="en-US" sz="1200" kern="0">
                              <a:effectLst/>
                            </a:rPr>
                            <a:t>:</a:t>
                          </a:r>
                          <a:endParaRPr lang="vi-VN" sz="1200" kern="100">
                            <a:effectLst/>
                            <a:latin typeface="Times New Roman" panose="02020603050405020304" pitchFamily="18" charset="0"/>
                            <a:ea typeface="Arial" panose="020B0604020202020204" pitchFamily="34" charset="0"/>
                            <a:cs typeface="Times New Roman" panose="02020603050405020304" pitchFamily="18" charset="0"/>
                          </a:endParaRPr>
                        </a:p>
                      </a:txBody>
                      <a:tcPr marL="68580" marR="68580" marT="0" marB="0">
                        <a:lnT w="12700" cap="flat" cmpd="sng" algn="ctr">
                          <a:solidFill>
                            <a:schemeClr val="tx1"/>
                          </a:solidFill>
                          <a:prstDash val="solid"/>
                          <a:round/>
                          <a:headEnd type="none" w="med" len="med"/>
                          <a:tailEnd type="none" w="med" len="med"/>
                        </a:lnT>
                      </a:tcPr>
                    </a:tc>
                    <a:tc>
                      <a:txBody>
                        <a:bodyPr/>
                        <a:lstStyle/>
                        <a:p>
                          <a:pPr marL="0" marR="0" algn="l">
                            <a:spcBef>
                              <a:spcPts val="0"/>
                            </a:spcBef>
                            <a:spcAft>
                              <a:spcPts val="0"/>
                            </a:spcAft>
                          </a:pPr>
                          <a14:m>
                            <m:oMathPara xmlns:m="http://schemas.openxmlformats.org/officeDocument/2006/math">
                              <m:oMathParaPr>
                                <m:jc m:val="left"/>
                              </m:oMathParaPr>
                              <m:oMath xmlns:m="http://schemas.openxmlformats.org/officeDocument/2006/math">
                                <m:sSub>
                                  <m:sSubPr>
                                    <m:ctrlPr>
                                      <a:rPr lang="vi-VN" sz="1200" i="1" kern="100">
                                        <a:effectLst/>
                                        <a:latin typeface="Cambria Math" panose="02040503050406030204" pitchFamily="18" charset="0"/>
                                      </a:rPr>
                                    </m:ctrlPr>
                                  </m:sSubPr>
                                  <m:e>
                                    <m:r>
                                      <a:rPr lang="en-US" sz="1200" kern="0">
                                        <a:effectLst/>
                                        <a:latin typeface="Cambria Math" panose="02040503050406030204" pitchFamily="18" charset="0"/>
                                      </a:rPr>
                                      <m:t>∆</m:t>
                                    </m:r>
                                  </m:e>
                                  <m:sub>
                                    <m:r>
                                      <a:rPr lang="en-US" sz="1200" kern="0">
                                        <a:effectLst/>
                                        <a:latin typeface="Cambria Math" panose="02040503050406030204" pitchFamily="18" charset="0"/>
                                      </a:rPr>
                                      <m:t>𝑡</m:t>
                                    </m:r>
                                  </m:sub>
                                </m:sSub>
                                <m:r>
                                  <a:rPr lang="en-US" sz="1200" kern="0">
                                    <a:effectLst/>
                                    <a:latin typeface="Cambria Math" panose="02040503050406030204" pitchFamily="18" charset="0"/>
                                  </a:rPr>
                                  <m:t>= </m:t>
                                </m:r>
                                <m:sSub>
                                  <m:sSubPr>
                                    <m:ctrlPr>
                                      <a:rPr lang="vi-VN" sz="1200" i="1" kern="100">
                                        <a:effectLst/>
                                        <a:latin typeface="Cambria Math" panose="02040503050406030204" pitchFamily="18" charset="0"/>
                                      </a:rPr>
                                    </m:ctrlPr>
                                  </m:sSubPr>
                                  <m:e>
                                    <m:r>
                                      <a:rPr lang="en-US" sz="1200" kern="0">
                                        <a:effectLst/>
                                        <a:latin typeface="Cambria Math" panose="02040503050406030204" pitchFamily="18" charset="0"/>
                                      </a:rPr>
                                      <m:t>𝑡</m:t>
                                    </m:r>
                                  </m:e>
                                  <m:sub>
                                    <m:r>
                                      <a:rPr lang="en-US" sz="1200" kern="0">
                                        <a:effectLst/>
                                        <a:latin typeface="Cambria Math" panose="02040503050406030204" pitchFamily="18" charset="0"/>
                                      </a:rPr>
                                      <m:t>𝑐𝑢𝑟</m:t>
                                    </m:r>
                                  </m:sub>
                                </m:sSub>
                                <m:r>
                                  <a:rPr lang="en-US" sz="1200" kern="0">
                                    <a:effectLst/>
                                    <a:latin typeface="Cambria Math" panose="02040503050406030204" pitchFamily="18" charset="0"/>
                                  </a:rPr>
                                  <m:t>− </m:t>
                                </m:r>
                                <m:sSub>
                                  <m:sSubPr>
                                    <m:ctrlPr>
                                      <a:rPr lang="vi-VN" sz="1200" i="1" kern="100">
                                        <a:effectLst/>
                                        <a:latin typeface="Cambria Math" panose="02040503050406030204" pitchFamily="18" charset="0"/>
                                      </a:rPr>
                                    </m:ctrlPr>
                                  </m:sSubPr>
                                  <m:e>
                                    <m:r>
                                      <a:rPr lang="en-US" sz="1200" kern="0">
                                        <a:effectLst/>
                                        <a:latin typeface="Cambria Math" panose="02040503050406030204" pitchFamily="18" charset="0"/>
                                      </a:rPr>
                                      <m:t>𝑡</m:t>
                                    </m:r>
                                  </m:e>
                                  <m:sub>
                                    <m:r>
                                      <a:rPr lang="en-US" sz="1200" kern="0">
                                        <a:effectLst/>
                                        <a:latin typeface="Cambria Math" panose="02040503050406030204" pitchFamily="18" charset="0"/>
                                      </a:rPr>
                                      <m:t>𝑝𝑟𝑒</m:t>
                                    </m:r>
                                  </m:sub>
                                </m:sSub>
                              </m:oMath>
                            </m:oMathPara>
                          </a14:m>
                          <a:endParaRPr lang="vi-VN" sz="1200" kern="100" dirty="0">
                            <a:effectLst/>
                            <a:latin typeface="Times New Roman" panose="02020603050405020304" pitchFamily="18" charset="0"/>
                            <a:ea typeface="Arial" panose="020B0604020202020204" pitchFamily="34" charset="0"/>
                            <a:cs typeface="Times New Roman" panose="02020603050405020304" pitchFamily="18" charset="0"/>
                          </a:endParaRPr>
                        </a:p>
                      </a:txBody>
                      <a:tcPr marL="68580" marR="68580" marT="0" marB="0">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011977130"/>
                      </a:ext>
                    </a:extLst>
                  </a:tr>
                  <a:tr h="433164">
                    <a:tc>
                      <a:txBody>
                        <a:bodyPr/>
                        <a:lstStyle/>
                        <a:p>
                          <a:pPr marL="0" marR="0" algn="just">
                            <a:spcBef>
                              <a:spcPts val="0"/>
                            </a:spcBef>
                            <a:spcAft>
                              <a:spcPts val="0"/>
                            </a:spcAft>
                          </a:pPr>
                          <a:r>
                            <a:rPr lang="en-US" sz="1200" kern="0" dirty="0">
                              <a:effectLst/>
                            </a:rPr>
                            <a:t> </a:t>
                          </a:r>
                          <a:endParaRPr lang="vi-VN" sz="1200" kern="100" dirty="0">
                            <a:effectLst/>
                            <a:latin typeface="Times New Roman" panose="02020603050405020304" pitchFamily="18" charset="0"/>
                            <a:ea typeface="Arial" panose="020B0604020202020204" pitchFamily="34" charset="0"/>
                            <a:cs typeface="Times New Roman" panose="02020603050405020304" pitchFamily="18" charset="0"/>
                          </a:endParaRPr>
                        </a:p>
                      </a:txBody>
                      <a:tcPr marL="68580" marR="68580" marT="0" marB="0"/>
                    </a:tc>
                    <a:tc>
                      <a:txBody>
                        <a:bodyPr/>
                        <a:lstStyle/>
                        <a:p>
                          <a:pPr marL="0" marR="0" algn="just">
                            <a:spcBef>
                              <a:spcPts val="0"/>
                            </a:spcBef>
                            <a:spcAft>
                              <a:spcPts val="0"/>
                            </a:spcAft>
                          </a:pPr>
                          <a:r>
                            <a:rPr lang="en-US" sz="1200" kern="0">
                              <a:effectLst/>
                            </a:rPr>
                            <a:t> </a:t>
                          </a:r>
                          <a:endParaRPr lang="vi-VN" sz="1200" kern="100">
                            <a:effectLst/>
                            <a:latin typeface="Times New Roman" panose="02020603050405020304" pitchFamily="18" charset="0"/>
                            <a:ea typeface="Arial" panose="020B0604020202020204" pitchFamily="34" charset="0"/>
                            <a:cs typeface="Times New Roman" panose="02020603050405020304" pitchFamily="18" charset="0"/>
                          </a:endParaRPr>
                        </a:p>
                      </a:txBody>
                      <a:tcPr marL="68580" marR="68580" marT="0" marB="0"/>
                    </a:tc>
                    <a:tc>
                      <a:txBody>
                        <a:bodyPr/>
                        <a:lstStyle/>
                        <a:p>
                          <a:pPr marL="0" marR="0" algn="l">
                            <a:spcBef>
                              <a:spcPts val="0"/>
                            </a:spcBef>
                            <a:spcAft>
                              <a:spcPts val="0"/>
                            </a:spcAft>
                          </a:pPr>
                          <a14:m>
                            <m:oMathPara xmlns:m="http://schemas.openxmlformats.org/officeDocument/2006/math">
                              <m:oMathParaPr>
                                <m:jc m:val="left"/>
                              </m:oMathParaPr>
                              <m:oMath xmlns:m="http://schemas.openxmlformats.org/officeDocument/2006/math">
                                <m:r>
                                  <a:rPr lang="en-US" sz="1200" kern="0">
                                    <a:effectLst/>
                                    <a:latin typeface="Cambria Math" panose="02040503050406030204" pitchFamily="18" charset="0"/>
                                  </a:rPr>
                                  <m:t>𝑖</m:t>
                                </m:r>
                                <m:r>
                                  <a:rPr lang="en-US" sz="1200" kern="0">
                                    <a:effectLst/>
                                    <a:latin typeface="Cambria Math" panose="02040503050406030204" pitchFamily="18" charset="0"/>
                                  </a:rPr>
                                  <m:t>=</m:t>
                                </m:r>
                                <m:r>
                                  <a:rPr lang="en-US" sz="1200" kern="0">
                                    <a:effectLst/>
                                    <a:latin typeface="Cambria Math" panose="02040503050406030204" pitchFamily="18" charset="0"/>
                                  </a:rPr>
                                  <m:t>𝑖</m:t>
                                </m:r>
                                <m:r>
                                  <a:rPr lang="en-US" sz="1200" kern="0">
                                    <a:effectLst/>
                                    <a:latin typeface="Cambria Math" panose="02040503050406030204" pitchFamily="18" charset="0"/>
                                  </a:rPr>
                                  <m:t>+</m:t>
                                </m:r>
                                <m:r>
                                  <a:rPr lang="en-US" sz="1200" kern="0">
                                    <a:effectLst/>
                                    <a:latin typeface="Cambria Math" panose="02040503050406030204" pitchFamily="18" charset="0"/>
                                  </a:rPr>
                                  <m:t>1</m:t>
                                </m:r>
                              </m:oMath>
                            </m:oMathPara>
                          </a14:m>
                          <a:endParaRPr lang="vi-VN" sz="1200" kern="100" dirty="0">
                            <a:effectLst/>
                            <a:latin typeface="Times New Roman" panose="02020603050405020304" pitchFamily="18" charset="0"/>
                            <a:ea typeface="Arial" panose="020B06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337315258"/>
                      </a:ext>
                    </a:extLst>
                  </a:tr>
                  <a:tr h="397608">
                    <a:tc>
                      <a:txBody>
                        <a:bodyPr/>
                        <a:lstStyle/>
                        <a:p>
                          <a:pPr marL="0" marR="0" algn="just">
                            <a:spcBef>
                              <a:spcPts val="0"/>
                            </a:spcBef>
                            <a:spcAft>
                              <a:spcPts val="0"/>
                            </a:spcAft>
                          </a:pPr>
                          <a:r>
                            <a:rPr lang="en-US" sz="1200" kern="0">
                              <a:effectLst/>
                            </a:rPr>
                            <a:t> </a:t>
                          </a:r>
                          <a:endParaRPr lang="vi-VN" sz="1200" kern="100">
                            <a:effectLst/>
                            <a:latin typeface="Times New Roman" panose="02020603050405020304" pitchFamily="18" charset="0"/>
                            <a:ea typeface="Arial" panose="020B0604020202020204" pitchFamily="34" charset="0"/>
                            <a:cs typeface="Times New Roman" panose="02020603050405020304" pitchFamily="18" charset="0"/>
                          </a:endParaRPr>
                        </a:p>
                      </a:txBody>
                      <a:tcPr marL="68580" marR="68580" marT="0" marB="0"/>
                    </a:tc>
                    <a:tc>
                      <a:txBody>
                        <a:bodyPr/>
                        <a:lstStyle/>
                        <a:p>
                          <a:pPr marL="0" marR="0" algn="just">
                            <a:spcBef>
                              <a:spcPts val="0"/>
                            </a:spcBef>
                            <a:spcAft>
                              <a:spcPts val="0"/>
                            </a:spcAft>
                          </a:pPr>
                          <a:r>
                            <a:rPr lang="en-US" sz="1200" kern="0">
                              <a:effectLst/>
                            </a:rPr>
                            <a:t> </a:t>
                          </a:r>
                          <a:endParaRPr lang="vi-VN" sz="1200" kern="100">
                            <a:effectLst/>
                            <a:latin typeface="Times New Roman" panose="02020603050405020304" pitchFamily="18" charset="0"/>
                            <a:ea typeface="Arial" panose="020B0604020202020204" pitchFamily="34" charset="0"/>
                            <a:cs typeface="Times New Roman" panose="02020603050405020304" pitchFamily="18" charset="0"/>
                          </a:endParaRPr>
                        </a:p>
                      </a:txBody>
                      <a:tcPr marL="68580" marR="68580" marT="0" marB="0"/>
                    </a:tc>
                    <a:tc>
                      <a:txBody>
                        <a:bodyPr/>
                        <a:lstStyle/>
                        <a:p>
                          <a:pPr marL="0" marR="0" algn="l">
                            <a:spcBef>
                              <a:spcPts val="0"/>
                            </a:spcBef>
                            <a:spcAft>
                              <a:spcPts val="0"/>
                            </a:spcAft>
                          </a:pPr>
                          <a14:m>
                            <m:oMathPara xmlns:m="http://schemas.openxmlformats.org/officeDocument/2006/math">
                              <m:oMathParaPr>
                                <m:jc m:val="left"/>
                              </m:oMathParaPr>
                              <m:oMath xmlns:m="http://schemas.openxmlformats.org/officeDocument/2006/math">
                                <m:r>
                                  <a:rPr lang="en-US" sz="1200" kern="0">
                                    <a:effectLst/>
                                    <a:latin typeface="Cambria Math" panose="02040503050406030204" pitchFamily="18" charset="0"/>
                                  </a:rPr>
                                  <m:t>𝑡</m:t>
                                </m:r>
                                <m:r>
                                  <a:rPr lang="en-US" sz="1200" kern="0">
                                    <a:effectLst/>
                                    <a:latin typeface="Cambria Math" panose="02040503050406030204" pitchFamily="18" charset="0"/>
                                  </a:rPr>
                                  <m:t>=</m:t>
                                </m:r>
                                <m:r>
                                  <a:rPr lang="en-US" sz="1200" kern="0">
                                    <a:effectLst/>
                                    <a:latin typeface="Cambria Math" panose="02040503050406030204" pitchFamily="18" charset="0"/>
                                  </a:rPr>
                                  <m:t>𝑡</m:t>
                                </m:r>
                                <m:r>
                                  <a:rPr lang="en-US" sz="1200" kern="0">
                                    <a:effectLst/>
                                    <a:latin typeface="Cambria Math" panose="02040503050406030204" pitchFamily="18" charset="0"/>
                                  </a:rPr>
                                  <m:t>+</m:t>
                                </m:r>
                                <m:sSub>
                                  <m:sSubPr>
                                    <m:ctrlPr>
                                      <a:rPr lang="vi-VN" sz="1200" i="1" kern="100">
                                        <a:effectLst/>
                                        <a:latin typeface="Cambria Math" panose="02040503050406030204" pitchFamily="18" charset="0"/>
                                      </a:rPr>
                                    </m:ctrlPr>
                                  </m:sSubPr>
                                  <m:e>
                                    <m:r>
                                      <a:rPr lang="en-US" sz="1200" kern="0">
                                        <a:effectLst/>
                                        <a:latin typeface="Cambria Math" panose="02040503050406030204" pitchFamily="18" charset="0"/>
                                      </a:rPr>
                                      <m:t>∆</m:t>
                                    </m:r>
                                  </m:e>
                                  <m:sub>
                                    <m:r>
                                      <a:rPr lang="en-US" sz="1200" kern="0">
                                        <a:effectLst/>
                                        <a:latin typeface="Cambria Math" panose="02040503050406030204" pitchFamily="18" charset="0"/>
                                      </a:rPr>
                                      <m:t>𝑡</m:t>
                                    </m:r>
                                  </m:sub>
                                </m:sSub>
                                <m:r>
                                  <a:rPr lang="en-US" sz="1200" kern="0">
                                    <a:effectLst/>
                                    <a:latin typeface="Cambria Math" panose="02040503050406030204" pitchFamily="18" charset="0"/>
                                  </a:rPr>
                                  <m:t> </m:t>
                                </m:r>
                              </m:oMath>
                            </m:oMathPara>
                          </a14:m>
                          <a:endParaRPr lang="vi-VN" sz="1200" kern="100" dirty="0">
                            <a:effectLst/>
                            <a:latin typeface="Times New Roman" panose="02020603050405020304" pitchFamily="18" charset="0"/>
                            <a:ea typeface="Arial" panose="020B06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501944823"/>
                      </a:ext>
                    </a:extLst>
                  </a:tr>
                  <a:tr h="397608">
                    <a:tc>
                      <a:txBody>
                        <a:bodyPr/>
                        <a:lstStyle/>
                        <a:p>
                          <a:pPr marL="0" marR="0" algn="just">
                            <a:spcBef>
                              <a:spcPts val="0"/>
                            </a:spcBef>
                            <a:spcAft>
                              <a:spcPts val="0"/>
                            </a:spcAft>
                          </a:pPr>
                          <a:r>
                            <a:rPr lang="en-US" sz="1200" kern="0">
                              <a:effectLst/>
                            </a:rPr>
                            <a:t> </a:t>
                          </a:r>
                          <a:endParaRPr lang="vi-VN" sz="1200" kern="100">
                            <a:effectLst/>
                            <a:latin typeface="Times New Roman" panose="02020603050405020304" pitchFamily="18" charset="0"/>
                            <a:ea typeface="Arial" panose="020B0604020202020204" pitchFamily="34" charset="0"/>
                            <a:cs typeface="Times New Roman" panose="02020603050405020304" pitchFamily="18" charset="0"/>
                          </a:endParaRPr>
                        </a:p>
                      </a:txBody>
                      <a:tcPr marL="68580" marR="68580" marT="0" marB="0">
                        <a:lnB w="12700" cap="flat" cmpd="sng" algn="ctr">
                          <a:solidFill>
                            <a:schemeClr val="tx1"/>
                          </a:solidFill>
                          <a:prstDash val="solid"/>
                          <a:round/>
                          <a:headEnd type="none" w="med" len="med"/>
                          <a:tailEnd type="none" w="med" len="med"/>
                        </a:lnB>
                      </a:tcPr>
                    </a:tc>
                    <a:tc>
                      <a:txBody>
                        <a:bodyPr/>
                        <a:lstStyle/>
                        <a:p>
                          <a:pPr marL="0" marR="0" algn="just">
                            <a:spcBef>
                              <a:spcPts val="0"/>
                            </a:spcBef>
                            <a:spcAft>
                              <a:spcPts val="0"/>
                            </a:spcAft>
                          </a:pPr>
                          <a:r>
                            <a:rPr lang="en-US" sz="1200" kern="0">
                              <a:effectLst/>
                            </a:rPr>
                            <a:t> </a:t>
                          </a:r>
                          <a:endParaRPr lang="vi-VN" sz="1200" kern="100">
                            <a:effectLst/>
                            <a:latin typeface="Times New Roman" panose="02020603050405020304" pitchFamily="18" charset="0"/>
                            <a:ea typeface="Arial" panose="020B0604020202020204" pitchFamily="34" charset="0"/>
                            <a:cs typeface="Times New Roman" panose="02020603050405020304" pitchFamily="18" charset="0"/>
                          </a:endParaRPr>
                        </a:p>
                      </a:txBody>
                      <a:tcPr marL="68580" marR="68580" marT="0" marB="0">
                        <a:lnB w="12700" cap="flat" cmpd="sng" algn="ctr">
                          <a:solidFill>
                            <a:schemeClr val="tx1"/>
                          </a:solidFill>
                          <a:prstDash val="solid"/>
                          <a:round/>
                          <a:headEnd type="none" w="med" len="med"/>
                          <a:tailEnd type="none" w="med" len="med"/>
                        </a:lnB>
                      </a:tcPr>
                    </a:tc>
                    <a:tc>
                      <a:txBody>
                        <a:bodyPr/>
                        <a:lstStyle/>
                        <a:p>
                          <a:pPr marL="0" marR="0" algn="l">
                            <a:spcBef>
                              <a:spcPts val="0"/>
                            </a:spcBef>
                            <a:spcAft>
                              <a:spcPts val="0"/>
                            </a:spcAft>
                          </a:pPr>
                          <a14:m>
                            <m:oMathPara xmlns:m="http://schemas.openxmlformats.org/officeDocument/2006/math">
                              <m:oMathParaPr>
                                <m:jc m:val="left"/>
                              </m:oMathParaPr>
                              <m:oMath xmlns:m="http://schemas.openxmlformats.org/officeDocument/2006/math">
                                <m:sSub>
                                  <m:sSubPr>
                                    <m:ctrlPr>
                                      <a:rPr lang="vi-VN" sz="1200" i="1" kern="100">
                                        <a:effectLst/>
                                        <a:latin typeface="Cambria Math" panose="02040503050406030204" pitchFamily="18" charset="0"/>
                                      </a:rPr>
                                    </m:ctrlPr>
                                  </m:sSubPr>
                                  <m:e>
                                    <m:r>
                                      <a:rPr lang="en-US" sz="1200" kern="0">
                                        <a:effectLst/>
                                        <a:latin typeface="Cambria Math" panose="02040503050406030204" pitchFamily="18" charset="0"/>
                                      </a:rPr>
                                      <m:t>∆</m:t>
                                    </m:r>
                                  </m:e>
                                  <m:sub>
                                    <m:r>
                                      <a:rPr lang="en-US" sz="1200" kern="0">
                                        <a:effectLst/>
                                        <a:latin typeface="Cambria Math" panose="02040503050406030204" pitchFamily="18" charset="0"/>
                                      </a:rPr>
                                      <m:t>𝑎𝑣𝑑</m:t>
                                    </m:r>
                                  </m:sub>
                                </m:sSub>
                                <m:r>
                                  <a:rPr lang="en-US" sz="1200" kern="0">
                                    <a:effectLst/>
                                    <a:latin typeface="Cambria Math" panose="02040503050406030204" pitchFamily="18" charset="0"/>
                                  </a:rPr>
                                  <m:t>=</m:t>
                                </m:r>
                                <m:f>
                                  <m:fPr>
                                    <m:ctrlPr>
                                      <a:rPr lang="vi-VN" sz="1200" i="1" kern="100">
                                        <a:effectLst/>
                                        <a:latin typeface="Cambria Math" panose="02040503050406030204" pitchFamily="18" charset="0"/>
                                      </a:rPr>
                                    </m:ctrlPr>
                                  </m:fPr>
                                  <m:num>
                                    <m:r>
                                      <a:rPr lang="en-US" sz="1200" kern="0">
                                        <a:effectLst/>
                                        <a:latin typeface="Cambria Math" panose="02040503050406030204" pitchFamily="18" charset="0"/>
                                      </a:rPr>
                                      <m:t>𝑡</m:t>
                                    </m:r>
                                  </m:num>
                                  <m:den>
                                    <m:r>
                                      <a:rPr lang="en-US" sz="1200" kern="0">
                                        <a:effectLst/>
                                        <a:latin typeface="Cambria Math" panose="02040503050406030204" pitchFamily="18" charset="0"/>
                                      </a:rPr>
                                      <m:t>𝑖</m:t>
                                    </m:r>
                                  </m:den>
                                </m:f>
                              </m:oMath>
                            </m:oMathPara>
                          </a14:m>
                          <a:endParaRPr lang="vi-VN" sz="1200" kern="100" dirty="0">
                            <a:effectLst/>
                            <a:latin typeface="Times New Roman" panose="02020603050405020304" pitchFamily="18" charset="0"/>
                            <a:ea typeface="Arial" panose="020B0604020202020204" pitchFamily="34" charset="0"/>
                            <a:cs typeface="Times New Roman" panose="02020603050405020304" pitchFamily="18" charset="0"/>
                          </a:endParaRPr>
                        </a:p>
                      </a:txBody>
                      <a:tcPr marL="68580" marR="68580" marT="0" marB="0">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76086648"/>
                      </a:ext>
                    </a:extLst>
                  </a:tr>
                </a:tbl>
              </a:graphicData>
            </a:graphic>
          </p:graphicFrame>
        </mc:Choice>
        <mc:Fallback xmlns="">
          <p:graphicFrame>
            <p:nvGraphicFramePr>
              <p:cNvPr id="2" name="Bảng 1">
                <a:extLst>
                  <a:ext uri="{FF2B5EF4-FFF2-40B4-BE49-F238E27FC236}">
                    <a16:creationId xmlns:a16="http://schemas.microsoft.com/office/drawing/2014/main" id="{CB044E59-8A14-66B7-EC21-0A1EE152B14D}"/>
                  </a:ext>
                </a:extLst>
              </p:cNvPr>
              <p:cNvGraphicFramePr>
                <a:graphicFrameLocks noGrp="1"/>
              </p:cNvGraphicFramePr>
              <p:nvPr>
                <p:extLst>
                  <p:ext uri="{D42A27DB-BD31-4B8C-83A1-F6EECF244321}">
                    <p14:modId xmlns:p14="http://schemas.microsoft.com/office/powerpoint/2010/main" val="959066535"/>
                  </p:ext>
                </p:extLst>
              </p:nvPr>
            </p:nvGraphicFramePr>
            <p:xfrm>
              <a:off x="787853" y="1247426"/>
              <a:ext cx="3317147" cy="2533638"/>
            </p:xfrm>
            <a:graphic>
              <a:graphicData uri="http://schemas.openxmlformats.org/drawingml/2006/table">
                <a:tbl>
                  <a:tblPr firstRow="1" firstCol="1" bandRow="1">
                    <a:tableStyleId>{2D5ABB26-0587-4C30-8999-92F81FD0307C}</a:tableStyleId>
                  </a:tblPr>
                  <a:tblGrid>
                    <a:gridCol w="994524">
                      <a:extLst>
                        <a:ext uri="{9D8B030D-6E8A-4147-A177-3AD203B41FA5}">
                          <a16:colId xmlns:a16="http://schemas.microsoft.com/office/drawing/2014/main" val="4007046655"/>
                        </a:ext>
                      </a:extLst>
                    </a:gridCol>
                    <a:gridCol w="225439">
                      <a:extLst>
                        <a:ext uri="{9D8B030D-6E8A-4147-A177-3AD203B41FA5}">
                          <a16:colId xmlns:a16="http://schemas.microsoft.com/office/drawing/2014/main" val="3307092644"/>
                        </a:ext>
                      </a:extLst>
                    </a:gridCol>
                    <a:gridCol w="2097184">
                      <a:extLst>
                        <a:ext uri="{9D8B030D-6E8A-4147-A177-3AD203B41FA5}">
                          <a16:colId xmlns:a16="http://schemas.microsoft.com/office/drawing/2014/main" val="3005149626"/>
                        </a:ext>
                      </a:extLst>
                    </a:gridCol>
                  </a:tblGrid>
                  <a:tr h="433164">
                    <a:tc>
                      <a:txBody>
                        <a:bodyPr/>
                        <a:lstStyle/>
                        <a:p>
                          <a:pPr marL="0" marR="0" algn="just">
                            <a:spcBef>
                              <a:spcPts val="0"/>
                            </a:spcBef>
                            <a:spcAft>
                              <a:spcPts val="0"/>
                            </a:spcAft>
                          </a:pPr>
                          <a:r>
                            <a:rPr lang="en-US" sz="1200" kern="0">
                              <a:effectLst/>
                            </a:rPr>
                            <a:t>Đầu vào </a:t>
                          </a:r>
                          <a:endParaRPr lang="vi-VN" sz="1200" kern="100">
                            <a:effectLst/>
                            <a:latin typeface="Times New Roman" panose="02020603050405020304" pitchFamily="18" charset="0"/>
                            <a:ea typeface="Arial" panose="020B0604020202020204" pitchFamily="34" charset="0"/>
                            <a:cs typeface="Times New Roman" panose="02020603050405020304" pitchFamily="18" charset="0"/>
                          </a:endParaRPr>
                        </a:p>
                      </a:txBody>
                      <a:tcPr marL="68580" marR="6858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just">
                            <a:spcBef>
                              <a:spcPts val="0"/>
                            </a:spcBef>
                            <a:spcAft>
                              <a:spcPts val="0"/>
                            </a:spcAft>
                          </a:pPr>
                          <a:r>
                            <a:rPr lang="en-US" sz="1200" kern="0">
                              <a:effectLst/>
                            </a:rPr>
                            <a:t>:</a:t>
                          </a:r>
                          <a:endParaRPr lang="vi-VN" sz="1200" kern="100">
                            <a:effectLst/>
                            <a:latin typeface="Times New Roman" panose="02020603050405020304" pitchFamily="18" charset="0"/>
                            <a:ea typeface="Arial" panose="020B0604020202020204" pitchFamily="34" charset="0"/>
                            <a:cs typeface="Times New Roman" panose="02020603050405020304" pitchFamily="18" charset="0"/>
                          </a:endParaRPr>
                        </a:p>
                      </a:txBody>
                      <a:tcPr marL="68580" marR="6858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vi-VN"/>
                        </a:p>
                      </a:txBody>
                      <a:tcPr marL="68580" marR="6858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57971" t="-8451" r="-290" b="-488732"/>
                          </a:stretch>
                        </a:blipFill>
                      </a:tcPr>
                    </a:tc>
                    <a:extLst>
                      <a:ext uri="{0D108BD9-81ED-4DB2-BD59-A6C34878D82A}">
                        <a16:rowId xmlns:a16="http://schemas.microsoft.com/office/drawing/2014/main" val="2458057870"/>
                      </a:ext>
                    </a:extLst>
                  </a:tr>
                  <a:tr h="415068">
                    <a:tc>
                      <a:txBody>
                        <a:bodyPr/>
                        <a:lstStyle/>
                        <a:p>
                          <a:pPr marL="0" marR="0" algn="just">
                            <a:spcBef>
                              <a:spcPts val="0"/>
                            </a:spcBef>
                            <a:spcAft>
                              <a:spcPts val="0"/>
                            </a:spcAft>
                          </a:pPr>
                          <a:r>
                            <a:rPr lang="en-US" sz="1200" kern="0" dirty="0" err="1">
                              <a:effectLst/>
                            </a:rPr>
                            <a:t>Đầu</a:t>
                          </a:r>
                          <a:r>
                            <a:rPr lang="en-US" sz="1200" kern="0" dirty="0">
                              <a:effectLst/>
                            </a:rPr>
                            <a:t> </a:t>
                          </a:r>
                          <a:r>
                            <a:rPr lang="en-US" sz="1200" kern="0" dirty="0" err="1">
                              <a:effectLst/>
                            </a:rPr>
                            <a:t>ra</a:t>
                          </a:r>
                          <a:endParaRPr lang="vi-VN" sz="1200" kern="100" dirty="0">
                            <a:effectLst/>
                            <a:latin typeface="Times New Roman" panose="02020603050405020304" pitchFamily="18" charset="0"/>
                            <a:ea typeface="Arial" panose="020B0604020202020204" pitchFamily="34" charset="0"/>
                            <a:cs typeface="Times New Roman" panose="02020603050405020304" pitchFamily="18" charset="0"/>
                          </a:endParaRPr>
                        </a:p>
                      </a:txBody>
                      <a:tcPr marL="68580" marR="6858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just">
                            <a:spcBef>
                              <a:spcPts val="0"/>
                            </a:spcBef>
                            <a:spcAft>
                              <a:spcPts val="0"/>
                            </a:spcAft>
                          </a:pPr>
                          <a:r>
                            <a:rPr lang="en-US" sz="1200" kern="0" dirty="0">
                              <a:effectLst/>
                            </a:rPr>
                            <a:t>:</a:t>
                          </a:r>
                          <a:endParaRPr lang="vi-VN" sz="1200" kern="100" dirty="0">
                            <a:effectLst/>
                            <a:latin typeface="Times New Roman" panose="02020603050405020304" pitchFamily="18" charset="0"/>
                            <a:ea typeface="Arial" panose="020B0604020202020204" pitchFamily="34" charset="0"/>
                            <a:cs typeface="Times New Roman" panose="02020603050405020304" pitchFamily="18" charset="0"/>
                          </a:endParaRPr>
                        </a:p>
                      </a:txBody>
                      <a:tcPr marL="68580" marR="6858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vi-VN"/>
                        </a:p>
                      </a:txBody>
                      <a:tcPr marL="68580" marR="6858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57971" t="-111594" r="-290" b="-402899"/>
                          </a:stretch>
                        </a:blipFill>
                      </a:tcPr>
                    </a:tc>
                    <a:extLst>
                      <a:ext uri="{0D108BD9-81ED-4DB2-BD59-A6C34878D82A}">
                        <a16:rowId xmlns:a16="http://schemas.microsoft.com/office/drawing/2014/main" val="1096097900"/>
                      </a:ext>
                    </a:extLst>
                  </a:tr>
                  <a:tr h="457026">
                    <a:tc>
                      <a:txBody>
                        <a:bodyPr/>
                        <a:lstStyle/>
                        <a:p>
                          <a:pPr marL="0" marR="0" algn="just">
                            <a:spcBef>
                              <a:spcPts val="0"/>
                            </a:spcBef>
                            <a:spcAft>
                              <a:spcPts val="0"/>
                            </a:spcAft>
                          </a:pPr>
                          <a:r>
                            <a:rPr lang="en-US" sz="1200" kern="0">
                              <a:effectLst/>
                            </a:rPr>
                            <a:t>Vòng lặp</a:t>
                          </a:r>
                          <a:endParaRPr lang="vi-VN" sz="1200" kern="100">
                            <a:effectLst/>
                            <a:latin typeface="Times New Roman" panose="02020603050405020304" pitchFamily="18" charset="0"/>
                            <a:ea typeface="Arial" panose="020B0604020202020204" pitchFamily="34" charset="0"/>
                            <a:cs typeface="Times New Roman" panose="02020603050405020304" pitchFamily="18" charset="0"/>
                          </a:endParaRPr>
                        </a:p>
                      </a:txBody>
                      <a:tcPr marL="68580" marR="68580" marT="0" marB="0">
                        <a:lnT w="12700" cap="flat" cmpd="sng" algn="ctr">
                          <a:solidFill>
                            <a:schemeClr val="tx1"/>
                          </a:solidFill>
                          <a:prstDash val="solid"/>
                          <a:round/>
                          <a:headEnd type="none" w="med" len="med"/>
                          <a:tailEnd type="none" w="med" len="med"/>
                        </a:lnT>
                      </a:tcPr>
                    </a:tc>
                    <a:tc>
                      <a:txBody>
                        <a:bodyPr/>
                        <a:lstStyle/>
                        <a:p>
                          <a:pPr marL="0" marR="0" algn="just">
                            <a:spcBef>
                              <a:spcPts val="0"/>
                            </a:spcBef>
                            <a:spcAft>
                              <a:spcPts val="0"/>
                            </a:spcAft>
                          </a:pPr>
                          <a:r>
                            <a:rPr lang="en-US" sz="1200" kern="0">
                              <a:effectLst/>
                            </a:rPr>
                            <a:t>:</a:t>
                          </a:r>
                          <a:endParaRPr lang="vi-VN" sz="1200" kern="100">
                            <a:effectLst/>
                            <a:latin typeface="Times New Roman" panose="02020603050405020304" pitchFamily="18" charset="0"/>
                            <a:ea typeface="Arial" panose="020B0604020202020204" pitchFamily="34" charset="0"/>
                            <a:cs typeface="Times New Roman" panose="02020603050405020304" pitchFamily="18" charset="0"/>
                          </a:endParaRPr>
                        </a:p>
                      </a:txBody>
                      <a:tcPr marL="68580" marR="68580" marT="0" marB="0">
                        <a:lnT w="12700" cap="flat" cmpd="sng" algn="ctr">
                          <a:solidFill>
                            <a:schemeClr val="tx1"/>
                          </a:solidFill>
                          <a:prstDash val="solid"/>
                          <a:round/>
                          <a:headEnd type="none" w="med" len="med"/>
                          <a:tailEnd type="none" w="med" len="med"/>
                        </a:lnT>
                      </a:tcPr>
                    </a:tc>
                    <a:tc>
                      <a:txBody>
                        <a:bodyPr/>
                        <a:lstStyle/>
                        <a:p>
                          <a:endParaRPr lang="vi-VN"/>
                        </a:p>
                      </a:txBody>
                      <a:tcPr marL="68580" marR="68580" marT="0" marB="0">
                        <a:lnT w="12700" cap="flat" cmpd="sng" algn="ctr">
                          <a:solidFill>
                            <a:schemeClr val="tx1"/>
                          </a:solidFill>
                          <a:prstDash val="solid"/>
                          <a:round/>
                          <a:headEnd type="none" w="med" len="med"/>
                          <a:tailEnd type="none" w="med" len="med"/>
                        </a:lnT>
                        <a:blipFill>
                          <a:blip r:embed="rId3"/>
                          <a:stretch>
                            <a:fillRect l="-57971" t="-194667" r="-290" b="-270667"/>
                          </a:stretch>
                        </a:blipFill>
                      </a:tcPr>
                    </a:tc>
                    <a:extLst>
                      <a:ext uri="{0D108BD9-81ED-4DB2-BD59-A6C34878D82A}">
                        <a16:rowId xmlns:a16="http://schemas.microsoft.com/office/drawing/2014/main" val="3011977130"/>
                      </a:ext>
                    </a:extLst>
                  </a:tr>
                  <a:tr h="433164">
                    <a:tc>
                      <a:txBody>
                        <a:bodyPr/>
                        <a:lstStyle/>
                        <a:p>
                          <a:pPr marL="0" marR="0" algn="just">
                            <a:spcBef>
                              <a:spcPts val="0"/>
                            </a:spcBef>
                            <a:spcAft>
                              <a:spcPts val="0"/>
                            </a:spcAft>
                          </a:pPr>
                          <a:r>
                            <a:rPr lang="en-US" sz="1200" kern="0" dirty="0">
                              <a:effectLst/>
                            </a:rPr>
                            <a:t> </a:t>
                          </a:r>
                          <a:endParaRPr lang="vi-VN" sz="1200" kern="100" dirty="0">
                            <a:effectLst/>
                            <a:latin typeface="Times New Roman" panose="02020603050405020304" pitchFamily="18" charset="0"/>
                            <a:ea typeface="Arial" panose="020B0604020202020204" pitchFamily="34" charset="0"/>
                            <a:cs typeface="Times New Roman" panose="02020603050405020304" pitchFamily="18" charset="0"/>
                          </a:endParaRPr>
                        </a:p>
                      </a:txBody>
                      <a:tcPr marL="68580" marR="68580" marT="0" marB="0"/>
                    </a:tc>
                    <a:tc>
                      <a:txBody>
                        <a:bodyPr/>
                        <a:lstStyle/>
                        <a:p>
                          <a:pPr marL="0" marR="0" algn="just">
                            <a:spcBef>
                              <a:spcPts val="0"/>
                            </a:spcBef>
                            <a:spcAft>
                              <a:spcPts val="0"/>
                            </a:spcAft>
                          </a:pPr>
                          <a:r>
                            <a:rPr lang="en-US" sz="1200" kern="0">
                              <a:effectLst/>
                            </a:rPr>
                            <a:t> </a:t>
                          </a:r>
                          <a:endParaRPr lang="vi-VN" sz="1200" kern="100">
                            <a:effectLst/>
                            <a:latin typeface="Times New Roman" panose="02020603050405020304" pitchFamily="18" charset="0"/>
                            <a:ea typeface="Arial" panose="020B0604020202020204" pitchFamily="34" charset="0"/>
                            <a:cs typeface="Times New Roman" panose="02020603050405020304" pitchFamily="18" charset="0"/>
                          </a:endParaRPr>
                        </a:p>
                      </a:txBody>
                      <a:tcPr marL="68580" marR="68580" marT="0" marB="0"/>
                    </a:tc>
                    <a:tc>
                      <a:txBody>
                        <a:bodyPr/>
                        <a:lstStyle/>
                        <a:p>
                          <a:endParaRPr lang="vi-VN"/>
                        </a:p>
                      </a:txBody>
                      <a:tcPr marL="68580" marR="68580" marT="0" marB="0">
                        <a:blipFill>
                          <a:blip r:embed="rId3"/>
                          <a:stretch>
                            <a:fillRect l="-57971" t="-311268" r="-290" b="-185915"/>
                          </a:stretch>
                        </a:blipFill>
                      </a:tcPr>
                    </a:tc>
                    <a:extLst>
                      <a:ext uri="{0D108BD9-81ED-4DB2-BD59-A6C34878D82A}">
                        <a16:rowId xmlns:a16="http://schemas.microsoft.com/office/drawing/2014/main" val="1337315258"/>
                      </a:ext>
                    </a:extLst>
                  </a:tr>
                  <a:tr h="397608">
                    <a:tc>
                      <a:txBody>
                        <a:bodyPr/>
                        <a:lstStyle/>
                        <a:p>
                          <a:pPr marL="0" marR="0" algn="just">
                            <a:spcBef>
                              <a:spcPts val="0"/>
                            </a:spcBef>
                            <a:spcAft>
                              <a:spcPts val="0"/>
                            </a:spcAft>
                          </a:pPr>
                          <a:r>
                            <a:rPr lang="en-US" sz="1200" kern="0">
                              <a:effectLst/>
                            </a:rPr>
                            <a:t> </a:t>
                          </a:r>
                          <a:endParaRPr lang="vi-VN" sz="1200" kern="100">
                            <a:effectLst/>
                            <a:latin typeface="Times New Roman" panose="02020603050405020304" pitchFamily="18" charset="0"/>
                            <a:ea typeface="Arial" panose="020B0604020202020204" pitchFamily="34" charset="0"/>
                            <a:cs typeface="Times New Roman" panose="02020603050405020304" pitchFamily="18" charset="0"/>
                          </a:endParaRPr>
                        </a:p>
                      </a:txBody>
                      <a:tcPr marL="68580" marR="68580" marT="0" marB="0"/>
                    </a:tc>
                    <a:tc>
                      <a:txBody>
                        <a:bodyPr/>
                        <a:lstStyle/>
                        <a:p>
                          <a:pPr marL="0" marR="0" algn="just">
                            <a:spcBef>
                              <a:spcPts val="0"/>
                            </a:spcBef>
                            <a:spcAft>
                              <a:spcPts val="0"/>
                            </a:spcAft>
                          </a:pPr>
                          <a:r>
                            <a:rPr lang="en-US" sz="1200" kern="0">
                              <a:effectLst/>
                            </a:rPr>
                            <a:t> </a:t>
                          </a:r>
                          <a:endParaRPr lang="vi-VN" sz="1200" kern="100">
                            <a:effectLst/>
                            <a:latin typeface="Times New Roman" panose="02020603050405020304" pitchFamily="18" charset="0"/>
                            <a:ea typeface="Arial" panose="020B0604020202020204" pitchFamily="34" charset="0"/>
                            <a:cs typeface="Times New Roman" panose="02020603050405020304" pitchFamily="18" charset="0"/>
                          </a:endParaRPr>
                        </a:p>
                      </a:txBody>
                      <a:tcPr marL="68580" marR="68580" marT="0" marB="0"/>
                    </a:tc>
                    <a:tc>
                      <a:txBody>
                        <a:bodyPr/>
                        <a:lstStyle/>
                        <a:p>
                          <a:endParaRPr lang="vi-VN"/>
                        </a:p>
                      </a:txBody>
                      <a:tcPr marL="68580" marR="68580" marT="0" marB="0">
                        <a:blipFill>
                          <a:blip r:embed="rId3"/>
                          <a:stretch>
                            <a:fillRect l="-57971" t="-442424" r="-290" b="-100000"/>
                          </a:stretch>
                        </a:blipFill>
                      </a:tcPr>
                    </a:tc>
                    <a:extLst>
                      <a:ext uri="{0D108BD9-81ED-4DB2-BD59-A6C34878D82A}">
                        <a16:rowId xmlns:a16="http://schemas.microsoft.com/office/drawing/2014/main" val="501944823"/>
                      </a:ext>
                    </a:extLst>
                  </a:tr>
                  <a:tr h="397608">
                    <a:tc>
                      <a:txBody>
                        <a:bodyPr/>
                        <a:lstStyle/>
                        <a:p>
                          <a:pPr marL="0" marR="0" algn="just">
                            <a:spcBef>
                              <a:spcPts val="0"/>
                            </a:spcBef>
                            <a:spcAft>
                              <a:spcPts val="0"/>
                            </a:spcAft>
                          </a:pPr>
                          <a:r>
                            <a:rPr lang="en-US" sz="1200" kern="0">
                              <a:effectLst/>
                            </a:rPr>
                            <a:t> </a:t>
                          </a:r>
                          <a:endParaRPr lang="vi-VN" sz="1200" kern="100">
                            <a:effectLst/>
                            <a:latin typeface="Times New Roman" panose="02020603050405020304" pitchFamily="18" charset="0"/>
                            <a:ea typeface="Arial" panose="020B0604020202020204" pitchFamily="34" charset="0"/>
                            <a:cs typeface="Times New Roman" panose="02020603050405020304" pitchFamily="18" charset="0"/>
                          </a:endParaRPr>
                        </a:p>
                      </a:txBody>
                      <a:tcPr marL="68580" marR="68580" marT="0" marB="0">
                        <a:lnB w="12700" cap="flat" cmpd="sng" algn="ctr">
                          <a:solidFill>
                            <a:schemeClr val="tx1"/>
                          </a:solidFill>
                          <a:prstDash val="solid"/>
                          <a:round/>
                          <a:headEnd type="none" w="med" len="med"/>
                          <a:tailEnd type="none" w="med" len="med"/>
                        </a:lnB>
                      </a:tcPr>
                    </a:tc>
                    <a:tc>
                      <a:txBody>
                        <a:bodyPr/>
                        <a:lstStyle/>
                        <a:p>
                          <a:pPr marL="0" marR="0" algn="just">
                            <a:spcBef>
                              <a:spcPts val="0"/>
                            </a:spcBef>
                            <a:spcAft>
                              <a:spcPts val="0"/>
                            </a:spcAft>
                          </a:pPr>
                          <a:r>
                            <a:rPr lang="en-US" sz="1200" kern="0">
                              <a:effectLst/>
                            </a:rPr>
                            <a:t> </a:t>
                          </a:r>
                          <a:endParaRPr lang="vi-VN" sz="1200" kern="100">
                            <a:effectLst/>
                            <a:latin typeface="Times New Roman" panose="02020603050405020304" pitchFamily="18" charset="0"/>
                            <a:ea typeface="Arial" panose="020B0604020202020204" pitchFamily="34" charset="0"/>
                            <a:cs typeface="Times New Roman" panose="02020603050405020304" pitchFamily="18" charset="0"/>
                          </a:endParaRPr>
                        </a:p>
                      </a:txBody>
                      <a:tcPr marL="68580" marR="68580" marT="0" marB="0">
                        <a:lnB w="12700" cap="flat" cmpd="sng" algn="ctr">
                          <a:solidFill>
                            <a:schemeClr val="tx1"/>
                          </a:solidFill>
                          <a:prstDash val="solid"/>
                          <a:round/>
                          <a:headEnd type="none" w="med" len="med"/>
                          <a:tailEnd type="none" w="med" len="med"/>
                        </a:lnB>
                      </a:tcPr>
                    </a:tc>
                    <a:tc>
                      <a:txBody>
                        <a:bodyPr/>
                        <a:lstStyle/>
                        <a:p>
                          <a:endParaRPr lang="vi-VN"/>
                        </a:p>
                      </a:txBody>
                      <a:tcPr marL="68580" marR="68580" marT="0" marB="0">
                        <a:lnB w="12700" cap="flat" cmpd="sng" algn="ctr">
                          <a:solidFill>
                            <a:schemeClr val="tx1"/>
                          </a:solidFill>
                          <a:prstDash val="solid"/>
                          <a:round/>
                          <a:headEnd type="none" w="med" len="med"/>
                          <a:tailEnd type="none" w="med" len="med"/>
                        </a:lnB>
                        <a:blipFill>
                          <a:blip r:embed="rId3"/>
                          <a:stretch>
                            <a:fillRect l="-57971" t="-550769" r="-290" b="-1538"/>
                          </a:stretch>
                        </a:blipFill>
                      </a:tcPr>
                    </a:tc>
                    <a:extLst>
                      <a:ext uri="{0D108BD9-81ED-4DB2-BD59-A6C34878D82A}">
                        <a16:rowId xmlns:a16="http://schemas.microsoft.com/office/drawing/2014/main" val="1476086648"/>
                      </a:ext>
                    </a:extLst>
                  </a:tr>
                </a:tbl>
              </a:graphicData>
            </a:graphic>
          </p:graphicFrame>
        </mc:Fallback>
      </mc:AlternateContent>
      <mc:AlternateContent xmlns:mc="http://schemas.openxmlformats.org/markup-compatibility/2006" xmlns:a14="http://schemas.microsoft.com/office/drawing/2010/main">
        <mc:Choice Requires="a14">
          <p:sp>
            <p:nvSpPr>
              <p:cNvPr id="9" name="Hộp Văn bản 8">
                <a:extLst>
                  <a:ext uri="{FF2B5EF4-FFF2-40B4-BE49-F238E27FC236}">
                    <a16:creationId xmlns:a16="http://schemas.microsoft.com/office/drawing/2014/main" id="{80ADA0F5-B1D0-4734-B3CD-5B271DF1A67F}"/>
                  </a:ext>
                </a:extLst>
              </p:cNvPr>
              <p:cNvSpPr txBox="1"/>
              <p:nvPr/>
            </p:nvSpPr>
            <p:spPr>
              <a:xfrm>
                <a:off x="729069" y="3637987"/>
                <a:ext cx="3714871" cy="2793585"/>
              </a:xfrm>
              <a:prstGeom prst="rect">
                <a:avLst/>
              </a:prstGeom>
              <a:noFill/>
            </p:spPr>
            <p:txBody>
              <a:bodyPr wrap="square">
                <a:spAutoFit/>
              </a:bodyPr>
              <a:lstStyle/>
              <a:p>
                <a:pPr marL="0" marR="0" algn="just">
                  <a:lnSpc>
                    <a:spcPct val="200000"/>
                  </a:lnSpc>
                  <a:spcBef>
                    <a:spcPts val="0"/>
                  </a:spcBef>
                  <a:spcAft>
                    <a:spcPts val="800"/>
                  </a:spcAft>
                </a:pPr>
                <a14:m>
                  <m:oMath xmlns:m="http://schemas.openxmlformats.org/officeDocument/2006/math">
                    <m:sSub>
                      <m:sSubPr>
                        <m:ctrlPr>
                          <a:rPr lang="vi-VN" sz="1200" i="1" kern="100" smtClean="0">
                            <a:effectLst/>
                            <a:latin typeface="Cambria Math" panose="02040503050406030204" pitchFamily="18" charset="0"/>
                            <a:ea typeface="Arial" panose="020B0604020202020204" pitchFamily="34" charset="0"/>
                            <a:cs typeface="Times New Roman" panose="02020603050405020304" pitchFamily="18" charset="0"/>
                          </a:rPr>
                        </m:ctrlPr>
                      </m:sSubPr>
                      <m:e>
                        <m:r>
                          <a:rPr lang="vi-VN" sz="1200" i="1" kern="100">
                            <a:effectLst/>
                            <a:latin typeface="Cambria Math" panose="02040503050406030204" pitchFamily="18" charset="0"/>
                            <a:ea typeface="Arial" panose="020B0604020202020204" pitchFamily="34" charset="0"/>
                            <a:cs typeface="Times New Roman" panose="02020603050405020304" pitchFamily="18" charset="0"/>
                          </a:rPr>
                          <m:t>𝑡</m:t>
                        </m:r>
                      </m:e>
                      <m:sub>
                        <m:r>
                          <a:rPr lang="vi-VN" sz="1200" i="1" kern="100">
                            <a:effectLst/>
                            <a:latin typeface="Cambria Math" panose="02040503050406030204" pitchFamily="18" charset="0"/>
                            <a:ea typeface="Arial" panose="020B0604020202020204" pitchFamily="34" charset="0"/>
                            <a:cs typeface="Times New Roman" panose="02020603050405020304" pitchFamily="18" charset="0"/>
                          </a:rPr>
                          <m:t>𝑝𝑟𝑒</m:t>
                        </m:r>
                      </m:sub>
                    </m:sSub>
                  </m:oMath>
                </a14:m>
                <a:r>
                  <a:rPr lang="vi-VN" sz="1200" kern="100" dirty="0">
                    <a:effectLst/>
                    <a:latin typeface="Times New Roman" panose="02020603050405020304" pitchFamily="18" charset="0"/>
                    <a:ea typeface="Arial" panose="020B0604020202020204" pitchFamily="34" charset="0"/>
                    <a:cs typeface="Times New Roman" panose="02020603050405020304" pitchFamily="18" charset="0"/>
                  </a:rPr>
                  <a:t> là thời gian tại thời điểm trước đó; </a:t>
                </a:r>
              </a:p>
              <a:p>
                <a:pPr marL="0" marR="0" algn="just">
                  <a:lnSpc>
                    <a:spcPct val="200000"/>
                  </a:lnSpc>
                  <a:spcBef>
                    <a:spcPts val="0"/>
                  </a:spcBef>
                  <a:spcAft>
                    <a:spcPts val="800"/>
                  </a:spcAft>
                </a:pPr>
                <a14:m>
                  <m:oMath xmlns:m="http://schemas.openxmlformats.org/officeDocument/2006/math">
                    <m:sSub>
                      <m:sSubPr>
                        <m:ctrlPr>
                          <a:rPr lang="vi-VN" sz="1200" i="1" kern="100">
                            <a:effectLst/>
                            <a:latin typeface="Cambria Math" panose="02040503050406030204" pitchFamily="18" charset="0"/>
                            <a:ea typeface="Arial" panose="020B0604020202020204" pitchFamily="34" charset="0"/>
                            <a:cs typeface="Times New Roman" panose="02020603050405020304" pitchFamily="18" charset="0"/>
                          </a:rPr>
                        </m:ctrlPr>
                      </m:sSubPr>
                      <m:e>
                        <m:r>
                          <a:rPr lang="vi-VN" sz="1200" i="1" kern="100">
                            <a:effectLst/>
                            <a:latin typeface="Cambria Math" panose="02040503050406030204" pitchFamily="18" charset="0"/>
                            <a:ea typeface="Arial" panose="020B0604020202020204" pitchFamily="34" charset="0"/>
                            <a:cs typeface="Times New Roman" panose="02020603050405020304" pitchFamily="18" charset="0"/>
                          </a:rPr>
                          <m:t>𝑡</m:t>
                        </m:r>
                      </m:e>
                      <m:sub>
                        <m:r>
                          <a:rPr lang="vi-VN" sz="1200" i="1" kern="100">
                            <a:effectLst/>
                            <a:latin typeface="Cambria Math" panose="02040503050406030204" pitchFamily="18" charset="0"/>
                            <a:ea typeface="Arial" panose="020B0604020202020204" pitchFamily="34" charset="0"/>
                            <a:cs typeface="Times New Roman" panose="02020603050405020304" pitchFamily="18" charset="0"/>
                          </a:rPr>
                          <m:t>𝑐𝑢𝑟</m:t>
                        </m:r>
                      </m:sub>
                    </m:sSub>
                  </m:oMath>
                </a14:m>
                <a:r>
                  <a:rPr lang="vi-VN" sz="1200" kern="100" dirty="0">
                    <a:effectLst/>
                    <a:latin typeface="Times New Roman" panose="02020603050405020304" pitchFamily="18" charset="0"/>
                    <a:ea typeface="Arial" panose="020B0604020202020204" pitchFamily="34" charset="0"/>
                    <a:cs typeface="Times New Roman" panose="02020603050405020304" pitchFamily="18" charset="0"/>
                  </a:rPr>
                  <a:t> là thời gian tại thời điểm xét;  </a:t>
                </a:r>
                <a:endParaRPr lang="vi-VN" sz="1200" i="1" kern="100" dirty="0">
                  <a:effectLst/>
                  <a:latin typeface="Cambria Math" panose="02040503050406030204" pitchFamily="18" charset="0"/>
                  <a:ea typeface="Arial" panose="020B0604020202020204" pitchFamily="34" charset="0"/>
                  <a:cs typeface="Times New Roman" panose="02020603050405020304" pitchFamily="18" charset="0"/>
                </a:endParaRPr>
              </a:p>
              <a:p>
                <a:pPr marL="0" marR="0" algn="just">
                  <a:lnSpc>
                    <a:spcPct val="200000"/>
                  </a:lnSpc>
                  <a:spcBef>
                    <a:spcPts val="0"/>
                  </a:spcBef>
                  <a:spcAft>
                    <a:spcPts val="800"/>
                  </a:spcAft>
                </a:pPr>
                <a14:m>
                  <m:oMath xmlns:m="http://schemas.openxmlformats.org/officeDocument/2006/math">
                    <m:sSub>
                      <m:sSubPr>
                        <m:ctrlPr>
                          <a:rPr lang="vi-VN" sz="1200" i="1" kern="100">
                            <a:effectLst/>
                            <a:latin typeface="Cambria Math" panose="02040503050406030204" pitchFamily="18" charset="0"/>
                            <a:ea typeface="Arial" panose="020B0604020202020204" pitchFamily="34" charset="0"/>
                            <a:cs typeface="Times New Roman" panose="02020603050405020304" pitchFamily="18" charset="0"/>
                          </a:rPr>
                        </m:ctrlPr>
                      </m:sSubPr>
                      <m:e>
                        <m:r>
                          <a:rPr lang="vi-VN" sz="1200" i="1" kern="100">
                            <a:effectLst/>
                            <a:latin typeface="Cambria Math" panose="02040503050406030204" pitchFamily="18" charset="0"/>
                            <a:ea typeface="Arial" panose="020B0604020202020204" pitchFamily="34" charset="0"/>
                            <a:cs typeface="Times New Roman" panose="02020603050405020304" pitchFamily="18" charset="0"/>
                          </a:rPr>
                          <m:t>∆</m:t>
                        </m:r>
                      </m:e>
                      <m:sub>
                        <m:r>
                          <a:rPr lang="vi-VN" sz="1200" i="1" kern="100">
                            <a:effectLst/>
                            <a:latin typeface="Cambria Math" panose="02040503050406030204" pitchFamily="18" charset="0"/>
                            <a:ea typeface="Arial" panose="020B0604020202020204" pitchFamily="34" charset="0"/>
                            <a:cs typeface="Times New Roman" panose="02020603050405020304" pitchFamily="18" charset="0"/>
                          </a:rPr>
                          <m:t>𝑡</m:t>
                        </m:r>
                        <m:r>
                          <a:rPr lang="vi-VN" sz="1200" i="1" kern="100">
                            <a:effectLst/>
                            <a:latin typeface="Cambria Math" panose="02040503050406030204" pitchFamily="18" charset="0"/>
                            <a:ea typeface="Arial" panose="020B0604020202020204" pitchFamily="34" charset="0"/>
                            <a:cs typeface="Times New Roman" panose="02020603050405020304" pitchFamily="18" charset="0"/>
                          </a:rPr>
                          <m:t> </m:t>
                        </m:r>
                      </m:sub>
                    </m:sSub>
                  </m:oMath>
                </a14:m>
                <a:r>
                  <a:rPr lang="vi-VN" sz="1200" kern="100" dirty="0">
                    <a:effectLst/>
                    <a:latin typeface="Times New Roman" panose="02020603050405020304" pitchFamily="18" charset="0"/>
                    <a:ea typeface="Arial" panose="020B0604020202020204" pitchFamily="34" charset="0"/>
                    <a:cs typeface="Times New Roman" panose="02020603050405020304" pitchFamily="18" charset="0"/>
                  </a:rPr>
                  <a:t>là độ trễ; </a:t>
                </a:r>
              </a:p>
              <a:p>
                <a:pPr marL="0" marR="0" algn="just">
                  <a:lnSpc>
                    <a:spcPct val="200000"/>
                  </a:lnSpc>
                  <a:spcBef>
                    <a:spcPts val="0"/>
                  </a:spcBef>
                  <a:spcAft>
                    <a:spcPts val="800"/>
                  </a:spcAft>
                </a:pPr>
                <a14:m>
                  <m:oMath xmlns:m="http://schemas.openxmlformats.org/officeDocument/2006/math">
                    <m:sSub>
                      <m:sSubPr>
                        <m:ctrlPr>
                          <a:rPr lang="vi-VN" sz="1200" i="1" kern="100">
                            <a:effectLst/>
                            <a:latin typeface="Cambria Math" panose="02040503050406030204" pitchFamily="18" charset="0"/>
                            <a:ea typeface="Arial" panose="020B0604020202020204" pitchFamily="34" charset="0"/>
                            <a:cs typeface="Times New Roman" panose="02020603050405020304" pitchFamily="18" charset="0"/>
                          </a:rPr>
                        </m:ctrlPr>
                      </m:sSubPr>
                      <m:e>
                        <m:r>
                          <a:rPr lang="vi-VN" sz="1200" i="1" kern="100">
                            <a:effectLst/>
                            <a:latin typeface="Cambria Math" panose="02040503050406030204" pitchFamily="18" charset="0"/>
                            <a:ea typeface="Arial" panose="020B0604020202020204" pitchFamily="34" charset="0"/>
                            <a:cs typeface="Times New Roman" panose="02020603050405020304" pitchFamily="18" charset="0"/>
                          </a:rPr>
                          <m:t>∆</m:t>
                        </m:r>
                      </m:e>
                      <m:sub>
                        <m:r>
                          <a:rPr lang="vi-VN" sz="1200" i="1" kern="100">
                            <a:effectLst/>
                            <a:latin typeface="Cambria Math" panose="02040503050406030204" pitchFamily="18" charset="0"/>
                            <a:ea typeface="Arial" panose="020B0604020202020204" pitchFamily="34" charset="0"/>
                            <a:cs typeface="Times New Roman" panose="02020603050405020304" pitchFamily="18" charset="0"/>
                          </a:rPr>
                          <m:t>𝑎𝑑𝑣</m:t>
                        </m:r>
                      </m:sub>
                    </m:sSub>
                  </m:oMath>
                </a14:m>
                <a:r>
                  <a:rPr lang="vi-VN" sz="1200" kern="100" dirty="0">
                    <a:effectLst/>
                    <a:latin typeface="Times New Roman" panose="02020603050405020304" pitchFamily="18" charset="0"/>
                    <a:ea typeface="Arial" panose="020B0604020202020204" pitchFamily="34" charset="0"/>
                    <a:cs typeface="Times New Roman" panose="02020603050405020304" pitchFamily="18" charset="0"/>
                  </a:rPr>
                  <a:t> là độ trễ trung bình; </a:t>
                </a:r>
              </a:p>
              <a:p>
                <a:pPr marL="0" marR="0" algn="just">
                  <a:lnSpc>
                    <a:spcPct val="200000"/>
                  </a:lnSpc>
                  <a:spcBef>
                    <a:spcPts val="0"/>
                  </a:spcBef>
                  <a:spcAft>
                    <a:spcPts val="800"/>
                  </a:spcAft>
                </a:pPr>
                <a14:m>
                  <m:oMath xmlns:m="http://schemas.openxmlformats.org/officeDocument/2006/math">
                    <m:r>
                      <a:rPr lang="vi-VN" sz="1200" i="1" kern="100">
                        <a:effectLst/>
                        <a:latin typeface="Cambria Math" panose="02040503050406030204" pitchFamily="18" charset="0"/>
                        <a:ea typeface="Arial" panose="020B0604020202020204" pitchFamily="34" charset="0"/>
                        <a:cs typeface="Times New Roman" panose="02020603050405020304" pitchFamily="18" charset="0"/>
                      </a:rPr>
                      <m:t>𝑖</m:t>
                    </m:r>
                  </m:oMath>
                </a14:m>
                <a:r>
                  <a:rPr lang="vi-VN" sz="1200" kern="100" dirty="0">
                    <a:effectLst/>
                    <a:latin typeface="Times New Roman" panose="02020603050405020304" pitchFamily="18" charset="0"/>
                    <a:ea typeface="Arial" panose="020B0604020202020204" pitchFamily="34" charset="0"/>
                    <a:cs typeface="Times New Roman" panose="02020603050405020304" pitchFamily="18" charset="0"/>
                  </a:rPr>
                  <a:t> là số lần dữ liệu được truyền và nhận; </a:t>
                </a:r>
              </a:p>
              <a:p>
                <a:pPr marL="0" marR="0" algn="just">
                  <a:lnSpc>
                    <a:spcPct val="200000"/>
                  </a:lnSpc>
                  <a:spcBef>
                    <a:spcPts val="0"/>
                  </a:spcBef>
                  <a:spcAft>
                    <a:spcPts val="800"/>
                  </a:spcAft>
                </a:pPr>
                <a14:m>
                  <m:oMath xmlns:m="http://schemas.openxmlformats.org/officeDocument/2006/math">
                    <m:r>
                      <a:rPr lang="vi-VN" sz="1200" i="1" kern="100">
                        <a:effectLst/>
                        <a:latin typeface="Cambria Math" panose="02040503050406030204" pitchFamily="18" charset="0"/>
                        <a:ea typeface="Arial" panose="020B0604020202020204" pitchFamily="34" charset="0"/>
                        <a:cs typeface="Times New Roman" panose="02020603050405020304" pitchFamily="18" charset="0"/>
                      </a:rPr>
                      <m:t>𝑡</m:t>
                    </m:r>
                  </m:oMath>
                </a14:m>
                <a:r>
                  <a:rPr lang="vi-VN" sz="1200" kern="100" dirty="0">
                    <a:effectLst/>
                    <a:latin typeface="Times New Roman" panose="02020603050405020304" pitchFamily="18" charset="0"/>
                    <a:ea typeface="Arial" panose="020B0604020202020204" pitchFamily="34" charset="0"/>
                    <a:cs typeface="Times New Roman" panose="02020603050405020304" pitchFamily="18" charset="0"/>
                  </a:rPr>
                  <a:t> là tổng độ trễ tương ứng với số lần </a:t>
                </a:r>
                <a14:m>
                  <m:oMath xmlns:m="http://schemas.openxmlformats.org/officeDocument/2006/math">
                    <m:r>
                      <a:rPr lang="vi-VN" sz="1200" i="1" kern="100">
                        <a:effectLst/>
                        <a:latin typeface="Cambria Math" panose="02040503050406030204" pitchFamily="18" charset="0"/>
                        <a:ea typeface="Arial" panose="020B0604020202020204" pitchFamily="34" charset="0"/>
                        <a:cs typeface="Times New Roman" panose="02020603050405020304" pitchFamily="18" charset="0"/>
                      </a:rPr>
                      <m:t>𝑖</m:t>
                    </m:r>
                  </m:oMath>
                </a14:m>
                <a:r>
                  <a:rPr lang="vi-VN" sz="1200" kern="100" dirty="0">
                    <a:effectLst/>
                    <a:latin typeface="Times New Roman" panose="02020603050405020304" pitchFamily="18" charset="0"/>
                    <a:ea typeface="Arial" panose="020B0604020202020204" pitchFamily="34" charset="0"/>
                    <a:cs typeface="Times New Roman" panose="02020603050405020304" pitchFamily="18" charset="0"/>
                  </a:rPr>
                  <a:t>.</a:t>
                </a:r>
              </a:p>
            </p:txBody>
          </p:sp>
        </mc:Choice>
        <mc:Fallback xmlns="">
          <p:sp>
            <p:nvSpPr>
              <p:cNvPr id="9" name="Hộp Văn bản 8">
                <a:extLst>
                  <a:ext uri="{FF2B5EF4-FFF2-40B4-BE49-F238E27FC236}">
                    <a16:creationId xmlns:a16="http://schemas.microsoft.com/office/drawing/2014/main" id="{80ADA0F5-B1D0-4734-B3CD-5B271DF1A67F}"/>
                  </a:ext>
                </a:extLst>
              </p:cNvPr>
              <p:cNvSpPr txBox="1">
                <a:spLocks noRot="1" noChangeAspect="1" noMove="1" noResize="1" noEditPoints="1" noAdjustHandles="1" noChangeArrowheads="1" noChangeShapeType="1" noTextEdit="1"/>
              </p:cNvSpPr>
              <p:nvPr/>
            </p:nvSpPr>
            <p:spPr>
              <a:xfrm>
                <a:off x="729069" y="3637987"/>
                <a:ext cx="3714871" cy="2793585"/>
              </a:xfrm>
              <a:prstGeom prst="rect">
                <a:avLst/>
              </a:prstGeom>
              <a:blipFill>
                <a:blip r:embed="rId4"/>
                <a:stretch>
                  <a:fillRect b="-873"/>
                </a:stretch>
              </a:blipFill>
            </p:spPr>
            <p:txBody>
              <a:bodyPr/>
              <a:lstStyle/>
              <a:p>
                <a:r>
                  <a:rPr lang="vi-VN">
                    <a:noFill/>
                  </a:rPr>
                  <a:t> </a:t>
                </a:r>
              </a:p>
            </p:txBody>
          </p:sp>
        </mc:Fallback>
      </mc:AlternateContent>
      <p:sp>
        <p:nvSpPr>
          <p:cNvPr id="8" name="Hộp Văn bản 7">
            <a:extLst>
              <a:ext uri="{FF2B5EF4-FFF2-40B4-BE49-F238E27FC236}">
                <a16:creationId xmlns:a16="http://schemas.microsoft.com/office/drawing/2014/main" id="{636B6B16-CE7D-43DA-F9F4-964A59F6A887}"/>
              </a:ext>
            </a:extLst>
          </p:cNvPr>
          <p:cNvSpPr txBox="1"/>
          <p:nvPr/>
        </p:nvSpPr>
        <p:spPr>
          <a:xfrm>
            <a:off x="433138" y="840757"/>
            <a:ext cx="6103088" cy="307777"/>
          </a:xfrm>
          <a:prstGeom prst="rect">
            <a:avLst/>
          </a:prstGeom>
          <a:noFill/>
        </p:spPr>
        <p:txBody>
          <a:bodyPr wrap="square">
            <a:spAutoFit/>
          </a:bodyPr>
          <a:lstStyle/>
          <a:p>
            <a:r>
              <a:rPr lang="vi-VN" sz="1400" b="1" i="1" dirty="0"/>
              <a:t>Thuật toán tính độ trễ hệ thống</a:t>
            </a:r>
          </a:p>
        </p:txBody>
      </p:sp>
      <mc:AlternateContent xmlns:mc="http://schemas.openxmlformats.org/markup-compatibility/2006" xmlns:a14="http://schemas.microsoft.com/office/drawing/2010/main">
        <mc:Choice Requires="a14">
          <p:graphicFrame>
            <p:nvGraphicFramePr>
              <p:cNvPr id="10" name="Bảng 9">
                <a:extLst>
                  <a:ext uri="{FF2B5EF4-FFF2-40B4-BE49-F238E27FC236}">
                    <a16:creationId xmlns:a16="http://schemas.microsoft.com/office/drawing/2014/main" id="{B2BB2327-D982-63E1-A069-19B228BCD3A9}"/>
                  </a:ext>
                </a:extLst>
              </p:cNvPr>
              <p:cNvGraphicFramePr>
                <a:graphicFrameLocks noGrp="1"/>
              </p:cNvGraphicFramePr>
              <p:nvPr>
                <p:extLst>
                  <p:ext uri="{D42A27DB-BD31-4B8C-83A1-F6EECF244321}">
                    <p14:modId xmlns:p14="http://schemas.microsoft.com/office/powerpoint/2010/main" val="2415656986"/>
                  </p:ext>
                </p:extLst>
              </p:nvPr>
            </p:nvGraphicFramePr>
            <p:xfrm>
              <a:off x="4796807" y="1948213"/>
              <a:ext cx="4164837" cy="3046515"/>
            </p:xfrm>
            <a:graphic>
              <a:graphicData uri="http://schemas.openxmlformats.org/drawingml/2006/table">
                <a:tbl>
                  <a:tblPr firstRow="1" firstCol="1" bandRow="1">
                    <a:tableStyleId>{5940675A-B579-460E-94D1-54222C63F5DA}</a:tableStyleId>
                  </a:tblPr>
                  <a:tblGrid>
                    <a:gridCol w="733083">
                      <a:extLst>
                        <a:ext uri="{9D8B030D-6E8A-4147-A177-3AD203B41FA5}">
                          <a16:colId xmlns:a16="http://schemas.microsoft.com/office/drawing/2014/main" val="2954865101"/>
                        </a:ext>
                      </a:extLst>
                    </a:gridCol>
                    <a:gridCol w="162560">
                      <a:extLst>
                        <a:ext uri="{9D8B030D-6E8A-4147-A177-3AD203B41FA5}">
                          <a16:colId xmlns:a16="http://schemas.microsoft.com/office/drawing/2014/main" val="675555810"/>
                        </a:ext>
                      </a:extLst>
                    </a:gridCol>
                    <a:gridCol w="3269194">
                      <a:extLst>
                        <a:ext uri="{9D8B030D-6E8A-4147-A177-3AD203B41FA5}">
                          <a16:colId xmlns:a16="http://schemas.microsoft.com/office/drawing/2014/main" val="1431050960"/>
                        </a:ext>
                      </a:extLst>
                    </a:gridCol>
                  </a:tblGrid>
                  <a:tr h="457964">
                    <a:tc>
                      <a:txBody>
                        <a:bodyPr/>
                        <a:lstStyle/>
                        <a:p>
                          <a:pPr marL="0" marR="0" algn="just">
                            <a:lnSpc>
                              <a:spcPct val="150000"/>
                            </a:lnSpc>
                            <a:spcBef>
                              <a:spcPts val="0"/>
                            </a:spcBef>
                            <a:spcAft>
                              <a:spcPts val="0"/>
                            </a:spcAft>
                          </a:pPr>
                          <a:r>
                            <a:rPr lang="en-US" sz="1200" dirty="0" err="1">
                              <a:effectLst/>
                              <a:latin typeface="Arial" panose="020B0604020202020204" pitchFamily="34" charset="0"/>
                              <a:cs typeface="Arial" panose="020B0604020202020204" pitchFamily="34" charset="0"/>
                            </a:rPr>
                            <a:t>Đầu</a:t>
                          </a:r>
                          <a:r>
                            <a:rPr lang="en-US" sz="1200" dirty="0">
                              <a:effectLst/>
                              <a:latin typeface="Arial" panose="020B0604020202020204" pitchFamily="34" charset="0"/>
                              <a:cs typeface="Arial" panose="020B0604020202020204" pitchFamily="34" charset="0"/>
                            </a:rPr>
                            <a:t> </a:t>
                          </a:r>
                          <a:r>
                            <a:rPr lang="en-US" sz="1200" dirty="0" err="1">
                              <a:effectLst/>
                              <a:latin typeface="Arial" panose="020B0604020202020204" pitchFamily="34" charset="0"/>
                              <a:cs typeface="Arial" panose="020B0604020202020204" pitchFamily="34" charset="0"/>
                            </a:rPr>
                            <a:t>vào</a:t>
                          </a:r>
                          <a:endParaRPr lang="vi-VN" sz="1200" dirty="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just">
                            <a:lnSpc>
                              <a:spcPct val="150000"/>
                            </a:lnSpc>
                            <a:spcBef>
                              <a:spcPts val="0"/>
                            </a:spcBef>
                            <a:spcAft>
                              <a:spcPts val="0"/>
                            </a:spcAft>
                          </a:pPr>
                          <a:r>
                            <a:rPr lang="en-US" sz="1200" dirty="0">
                              <a:effectLst/>
                              <a:latin typeface="Arial" panose="020B0604020202020204" pitchFamily="34" charset="0"/>
                              <a:cs typeface="Arial" panose="020B0604020202020204" pitchFamily="34" charset="0"/>
                            </a:rPr>
                            <a:t>:</a:t>
                          </a:r>
                          <a:endParaRPr lang="vi-VN" sz="1200" dirty="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just">
                            <a:lnSpc>
                              <a:spcPct val="150000"/>
                            </a:lnSpc>
                            <a:spcBef>
                              <a:spcPts val="0"/>
                            </a:spcBef>
                            <a:spcAft>
                              <a:spcPts val="0"/>
                            </a:spcAft>
                          </a:pPr>
                          <a:r>
                            <a:rPr lang="vi-VN" sz="1200" dirty="0" err="1">
                              <a:effectLst/>
                              <a:latin typeface="Arial" panose="020B0604020202020204" pitchFamily="34" charset="0"/>
                              <a:cs typeface="Arial" panose="020B0604020202020204" pitchFamily="34" charset="0"/>
                            </a:rPr>
                            <a:t>P</a:t>
                          </a:r>
                          <a:r>
                            <a:rPr lang="vi-VN" sz="1200" baseline="-25000" dirty="0" err="1">
                              <a:effectLst/>
                              <a:latin typeface="Arial" panose="020B0604020202020204" pitchFamily="34" charset="0"/>
                              <a:cs typeface="Arial" panose="020B0604020202020204" pitchFamily="34" charset="0"/>
                            </a:rPr>
                            <a:t>cur</a:t>
                          </a:r>
                          <a:r>
                            <a:rPr lang="vi-VN" sz="1200" dirty="0">
                              <a:effectLst/>
                              <a:latin typeface="Arial" panose="020B0604020202020204" pitchFamily="34" charset="0"/>
                              <a:cs typeface="Arial" panose="020B0604020202020204" pitchFamily="34" charset="0"/>
                            </a:rPr>
                            <a:t>, </a:t>
                          </a:r>
                          <a:r>
                            <a:rPr lang="vi-VN" sz="1200" dirty="0" err="1">
                              <a:effectLst/>
                              <a:latin typeface="Arial" panose="020B0604020202020204" pitchFamily="34" charset="0"/>
                              <a:cs typeface="Arial" panose="020B0604020202020204" pitchFamily="34" charset="0"/>
                            </a:rPr>
                            <a:t>P</a:t>
                          </a:r>
                          <a:r>
                            <a:rPr lang="vi-VN" sz="1200" baseline="-25000" dirty="0" err="1">
                              <a:effectLst/>
                              <a:latin typeface="Arial" panose="020B0604020202020204" pitchFamily="34" charset="0"/>
                              <a:cs typeface="Arial" panose="020B0604020202020204" pitchFamily="34" charset="0"/>
                            </a:rPr>
                            <a:t>pre</a:t>
                          </a:r>
                          <a:r>
                            <a:rPr lang="vi-VN" sz="1200" dirty="0">
                              <a:effectLst/>
                              <a:latin typeface="Arial" panose="020B0604020202020204" pitchFamily="34" charset="0"/>
                              <a:cs typeface="Arial" panose="020B0604020202020204" pitchFamily="34" charset="0"/>
                            </a:rPr>
                            <a:t>, </a:t>
                          </a:r>
                          <a14:m>
                            <m:oMath xmlns:m="http://schemas.openxmlformats.org/officeDocument/2006/math">
                              <m:r>
                                <a:rPr lang="vi-VN" sz="1200">
                                  <a:effectLst/>
                                  <a:latin typeface="Cambria Math" panose="02040503050406030204" pitchFamily="18" charset="0"/>
                                </a:rPr>
                                <m:t>𝑣</m:t>
                              </m:r>
                            </m:oMath>
                          </a14:m>
                          <a:r>
                            <a:rPr lang="vi-VN" sz="1200" baseline="-25000" dirty="0" err="1">
                              <a:effectLst/>
                              <a:latin typeface="Arial" panose="020B0604020202020204" pitchFamily="34" charset="0"/>
                              <a:cs typeface="Arial" panose="020B0604020202020204" pitchFamily="34" charset="0"/>
                            </a:rPr>
                            <a:t>pre</a:t>
                          </a:r>
                          <a:r>
                            <a:rPr lang="vi-VN" sz="1200" dirty="0">
                              <a:effectLst/>
                              <a:latin typeface="Arial" panose="020B0604020202020204" pitchFamily="34" charset="0"/>
                              <a:cs typeface="Arial" panose="020B0604020202020204" pitchFamily="34" charset="0"/>
                            </a:rPr>
                            <a:t>, </a:t>
                          </a:r>
                          <a:r>
                            <a:rPr lang="vi-VN" sz="1200" dirty="0" err="1">
                              <a:effectLst/>
                              <a:latin typeface="Arial" panose="020B0604020202020204" pitchFamily="34" charset="0"/>
                              <a:cs typeface="Arial" panose="020B0604020202020204" pitchFamily="34" charset="0"/>
                            </a:rPr>
                            <a:t>t</a:t>
                          </a:r>
                          <a:r>
                            <a:rPr lang="vi-VN" sz="1200" baseline="-25000" dirty="0" err="1">
                              <a:effectLst/>
                              <a:latin typeface="Arial" panose="020B0604020202020204" pitchFamily="34" charset="0"/>
                              <a:cs typeface="Arial" panose="020B0604020202020204" pitchFamily="34" charset="0"/>
                            </a:rPr>
                            <a:t>cur</a:t>
                          </a:r>
                          <a:r>
                            <a:rPr lang="vi-VN" sz="1200" dirty="0">
                              <a:effectLst/>
                              <a:latin typeface="Arial" panose="020B0604020202020204" pitchFamily="34" charset="0"/>
                              <a:cs typeface="Arial" panose="020B0604020202020204" pitchFamily="34" charset="0"/>
                            </a:rPr>
                            <a:t>, </a:t>
                          </a:r>
                          <a:r>
                            <a:rPr lang="vi-VN" sz="1200" dirty="0" err="1">
                              <a:effectLst/>
                              <a:latin typeface="Arial" panose="020B0604020202020204" pitchFamily="34" charset="0"/>
                              <a:cs typeface="Arial" panose="020B0604020202020204" pitchFamily="34" charset="0"/>
                            </a:rPr>
                            <a:t>t</a:t>
                          </a:r>
                          <a:r>
                            <a:rPr lang="vi-VN" sz="1200" baseline="-25000" dirty="0" err="1">
                              <a:effectLst/>
                              <a:latin typeface="Arial" panose="020B0604020202020204" pitchFamily="34" charset="0"/>
                              <a:cs typeface="Arial" panose="020B0604020202020204" pitchFamily="34" charset="0"/>
                            </a:rPr>
                            <a:t>pre</a:t>
                          </a:r>
                          <a:r>
                            <a:rPr lang="vi-VN" sz="1200" dirty="0">
                              <a:effectLst/>
                              <a:latin typeface="Arial" panose="020B0604020202020204" pitchFamily="34" charset="0"/>
                              <a:cs typeface="Arial" panose="020B0604020202020204" pitchFamily="34" charset="0"/>
                            </a:rPr>
                            <a:t>, </a:t>
                          </a:r>
                          <a:r>
                            <a:rPr lang="vi-VN" sz="1200" dirty="0" err="1">
                              <a:effectLst/>
                              <a:latin typeface="Arial" panose="020B0604020202020204" pitchFamily="34" charset="0"/>
                              <a:cs typeface="Arial" panose="020B0604020202020204" pitchFamily="34" charset="0"/>
                            </a:rPr>
                            <a:t>t</a:t>
                          </a:r>
                          <a:r>
                            <a:rPr lang="vi-VN" sz="1200" baseline="-25000" dirty="0" err="1">
                              <a:effectLst/>
                              <a:latin typeface="Arial" panose="020B0604020202020204" pitchFamily="34" charset="0"/>
                              <a:cs typeface="Arial" panose="020B0604020202020204" pitchFamily="34" charset="0"/>
                            </a:rPr>
                            <a:t>fur</a:t>
                          </a:r>
                          <a:endParaRPr lang="vi-VN" sz="1200" dirty="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410167321"/>
                      </a:ext>
                    </a:extLst>
                  </a:tr>
                  <a:tr h="408723">
                    <a:tc>
                      <a:txBody>
                        <a:bodyPr/>
                        <a:lstStyle/>
                        <a:p>
                          <a:pPr marL="0" marR="0" algn="just">
                            <a:lnSpc>
                              <a:spcPct val="150000"/>
                            </a:lnSpc>
                            <a:spcBef>
                              <a:spcPts val="0"/>
                            </a:spcBef>
                            <a:spcAft>
                              <a:spcPts val="0"/>
                            </a:spcAft>
                          </a:pPr>
                          <a:r>
                            <a:rPr lang="en-US" sz="1200" dirty="0" err="1">
                              <a:effectLst/>
                              <a:latin typeface="Arial" panose="020B0604020202020204" pitchFamily="34" charset="0"/>
                              <a:cs typeface="Arial" panose="020B0604020202020204" pitchFamily="34" charset="0"/>
                            </a:rPr>
                            <a:t>Đầu</a:t>
                          </a:r>
                          <a:r>
                            <a:rPr lang="en-US" sz="1200" dirty="0">
                              <a:effectLst/>
                              <a:latin typeface="Arial" panose="020B0604020202020204" pitchFamily="34" charset="0"/>
                              <a:cs typeface="Arial" panose="020B0604020202020204" pitchFamily="34" charset="0"/>
                            </a:rPr>
                            <a:t> </a:t>
                          </a:r>
                          <a:r>
                            <a:rPr lang="en-US" sz="1200" dirty="0" err="1">
                              <a:effectLst/>
                              <a:latin typeface="Arial" panose="020B0604020202020204" pitchFamily="34" charset="0"/>
                              <a:cs typeface="Arial" panose="020B0604020202020204" pitchFamily="34" charset="0"/>
                            </a:rPr>
                            <a:t>ra</a:t>
                          </a:r>
                          <a:endParaRPr lang="vi-VN" sz="1200" dirty="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just">
                            <a:lnSpc>
                              <a:spcPct val="150000"/>
                            </a:lnSpc>
                            <a:spcBef>
                              <a:spcPts val="0"/>
                            </a:spcBef>
                            <a:spcAft>
                              <a:spcPts val="0"/>
                            </a:spcAft>
                          </a:pPr>
                          <a:r>
                            <a:rPr lang="en-US" sz="1200" dirty="0">
                              <a:effectLst/>
                              <a:latin typeface="Arial" panose="020B0604020202020204" pitchFamily="34" charset="0"/>
                              <a:cs typeface="Arial" panose="020B0604020202020204" pitchFamily="34" charset="0"/>
                            </a:rPr>
                            <a:t>:</a:t>
                          </a:r>
                          <a:endParaRPr lang="vi-VN" sz="1200" dirty="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just">
                            <a:lnSpc>
                              <a:spcPct val="150000"/>
                            </a:lnSpc>
                            <a:spcBef>
                              <a:spcPts val="0"/>
                            </a:spcBef>
                            <a:spcAft>
                              <a:spcPts val="0"/>
                            </a:spcAft>
                          </a:pPr>
                          <a:r>
                            <a:rPr lang="vi-VN" sz="1200" dirty="0" err="1">
                              <a:effectLst/>
                              <a:latin typeface="Arial" panose="020B0604020202020204" pitchFamily="34" charset="0"/>
                              <a:cs typeface="Arial" panose="020B0604020202020204" pitchFamily="34" charset="0"/>
                            </a:rPr>
                            <a:t>P</a:t>
                          </a:r>
                          <a:r>
                            <a:rPr lang="vi-VN" sz="1200" baseline="-25000" dirty="0" err="1">
                              <a:effectLst/>
                              <a:latin typeface="Arial" panose="020B0604020202020204" pitchFamily="34" charset="0"/>
                              <a:cs typeface="Arial" panose="020B0604020202020204" pitchFamily="34" charset="0"/>
                            </a:rPr>
                            <a:t>fur</a:t>
                          </a:r>
                          <a:r>
                            <a:rPr lang="vi-VN" sz="1200" dirty="0">
                              <a:effectLst/>
                              <a:latin typeface="Arial" panose="020B0604020202020204" pitchFamily="34" charset="0"/>
                              <a:cs typeface="Arial" panose="020B0604020202020204" pitchFamily="34" charset="0"/>
                            </a:rPr>
                            <a:t>, </a:t>
                          </a:r>
                          <a14:m>
                            <m:oMath xmlns:m="http://schemas.openxmlformats.org/officeDocument/2006/math">
                              <m:sSub>
                                <m:sSubPr>
                                  <m:ctrlPr>
                                    <a:rPr lang="vi-VN" sz="1200" i="1">
                                      <a:effectLst/>
                                      <a:latin typeface="Cambria Math" panose="02040503050406030204" pitchFamily="18" charset="0"/>
                                    </a:rPr>
                                  </m:ctrlPr>
                                </m:sSubPr>
                                <m:e>
                                  <m:r>
                                    <a:rPr lang="vi-VN" sz="1200">
                                      <a:effectLst/>
                                      <a:latin typeface="Cambria Math" panose="02040503050406030204" pitchFamily="18" charset="0"/>
                                    </a:rPr>
                                    <m:t>𝑃</m:t>
                                  </m:r>
                                </m:e>
                                <m:sub>
                                  <m:r>
                                    <a:rPr lang="vi-VN" sz="1200">
                                      <a:effectLst/>
                                      <a:latin typeface="Cambria Math" panose="02040503050406030204" pitchFamily="18" charset="0"/>
                                    </a:rPr>
                                    <m:t>𝑝𝑟𝑒</m:t>
                                  </m:r>
                                </m:sub>
                              </m:sSub>
                            </m:oMath>
                          </a14:m>
                          <a:r>
                            <a:rPr lang="fr-FR" sz="1200" dirty="0">
                              <a:effectLst/>
                              <a:latin typeface="Arial" panose="020B0604020202020204" pitchFamily="34" charset="0"/>
                              <a:cs typeface="Arial" panose="020B0604020202020204" pitchFamily="34" charset="0"/>
                            </a:rPr>
                            <a:t>, </a:t>
                          </a:r>
                          <a14:m>
                            <m:oMath xmlns:m="http://schemas.openxmlformats.org/officeDocument/2006/math">
                              <m:sSub>
                                <m:sSubPr>
                                  <m:ctrlPr>
                                    <a:rPr lang="vi-VN" sz="1200" i="1">
                                      <a:effectLst/>
                                      <a:latin typeface="Cambria Math" panose="02040503050406030204" pitchFamily="18" charset="0"/>
                                    </a:rPr>
                                  </m:ctrlPr>
                                </m:sSubPr>
                                <m:e>
                                  <m:r>
                                    <a:rPr lang="fr-FR" sz="1200">
                                      <a:effectLst/>
                                      <a:latin typeface="Cambria Math" panose="02040503050406030204" pitchFamily="18" charset="0"/>
                                    </a:rPr>
                                    <m:t>𝑣</m:t>
                                  </m:r>
                                </m:e>
                                <m:sub>
                                  <m:r>
                                    <a:rPr lang="fr-FR" sz="1200">
                                      <a:effectLst/>
                                      <a:latin typeface="Cambria Math" panose="02040503050406030204" pitchFamily="18" charset="0"/>
                                    </a:rPr>
                                    <m:t>𝑝𝑟𝑒</m:t>
                                  </m:r>
                                </m:sub>
                              </m:sSub>
                            </m:oMath>
                          </a14:m>
                          <a:endParaRPr lang="vi-VN" sz="1200" dirty="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57483647"/>
                      </a:ext>
                    </a:extLst>
                  </a:tr>
                  <a:tr h="240404">
                    <a:tc>
                      <a:txBody>
                        <a:bodyPr/>
                        <a:lstStyle/>
                        <a:p>
                          <a:pPr marL="0" marR="0" algn="just">
                            <a:spcBef>
                              <a:spcPts val="0"/>
                            </a:spcBef>
                            <a:spcAft>
                              <a:spcPts val="0"/>
                            </a:spcAft>
                          </a:pPr>
                          <a:r>
                            <a:rPr lang="en-US" sz="1200" dirty="0" err="1">
                              <a:effectLst/>
                              <a:latin typeface="Arial" panose="020B0604020202020204" pitchFamily="34" charset="0"/>
                              <a:cs typeface="Arial" panose="020B0604020202020204" pitchFamily="34" charset="0"/>
                            </a:rPr>
                            <a:t>Xử</a:t>
                          </a:r>
                          <a:r>
                            <a:rPr lang="en-US" sz="1200" dirty="0">
                              <a:effectLst/>
                              <a:latin typeface="Arial" panose="020B0604020202020204" pitchFamily="34" charset="0"/>
                              <a:cs typeface="Arial" panose="020B0604020202020204" pitchFamily="34" charset="0"/>
                            </a:rPr>
                            <a:t> </a:t>
                          </a:r>
                          <a:r>
                            <a:rPr lang="en-US" sz="1200" dirty="0" err="1">
                              <a:effectLst/>
                              <a:latin typeface="Arial" panose="020B0604020202020204" pitchFamily="34" charset="0"/>
                              <a:cs typeface="Arial" panose="020B0604020202020204" pitchFamily="34" charset="0"/>
                            </a:rPr>
                            <a:t>lý</a:t>
                          </a:r>
                          <a:endParaRPr lang="vi-VN" sz="1200" dirty="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just">
                            <a:spcBef>
                              <a:spcPts val="0"/>
                            </a:spcBef>
                            <a:spcAft>
                              <a:spcPts val="0"/>
                            </a:spcAft>
                          </a:pPr>
                          <a:r>
                            <a:rPr lang="en-US" sz="1200" dirty="0">
                              <a:effectLst/>
                              <a:latin typeface="Arial" panose="020B0604020202020204" pitchFamily="34" charset="0"/>
                              <a:cs typeface="Arial" panose="020B0604020202020204" pitchFamily="34" charset="0"/>
                            </a:rPr>
                            <a:t>:</a:t>
                          </a:r>
                          <a:endParaRPr lang="vi-VN" sz="1200" dirty="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just">
                            <a:lnSpc>
                              <a:spcPct val="150000"/>
                            </a:lnSpc>
                            <a:spcBef>
                              <a:spcPts val="0"/>
                            </a:spcBef>
                            <a:spcAft>
                              <a:spcPts val="0"/>
                            </a:spcAft>
                          </a:pPr>
                          <a:r>
                            <a:rPr lang="vi-VN" sz="1200" dirty="0">
                              <a:effectLst/>
                              <a:latin typeface="Arial" panose="020B0604020202020204" pitchFamily="34" charset="0"/>
                              <a:cs typeface="Arial" panose="020B0604020202020204" pitchFamily="34" charset="0"/>
                            </a:rPr>
                            <a:t> </a:t>
                          </a:r>
                          <a14:m>
                            <m:oMath xmlns:m="http://schemas.openxmlformats.org/officeDocument/2006/math">
                              <m:r>
                                <a:rPr lang="vi-VN" sz="1200" smtClean="0">
                                  <a:effectLst/>
                                  <a:latin typeface="Cambria Math" panose="02040503050406030204" pitchFamily="18" charset="0"/>
                                </a:rPr>
                                <m:t>𝑣</m:t>
                              </m:r>
                            </m:oMath>
                          </a14:m>
                          <a:r>
                            <a:rPr lang="vi-VN" sz="1200" dirty="0">
                              <a:effectLst/>
                              <a:latin typeface="Arial" panose="020B0604020202020204" pitchFamily="34" charset="0"/>
                              <a:cs typeface="Arial" panose="020B0604020202020204" pitchFamily="34" charset="0"/>
                            </a:rPr>
                            <a:t> = </a:t>
                          </a:r>
                          <a14:m>
                            <m:oMath xmlns:m="http://schemas.openxmlformats.org/officeDocument/2006/math">
                              <m:f>
                                <m:fPr>
                                  <m:ctrlPr>
                                    <a:rPr lang="vi-VN" sz="1200" i="1">
                                      <a:effectLst/>
                                      <a:latin typeface="Cambria Math" panose="02040503050406030204" pitchFamily="18" charset="0"/>
                                    </a:rPr>
                                  </m:ctrlPr>
                                </m:fPr>
                                <m:num>
                                  <m:sSub>
                                    <m:sSubPr>
                                      <m:ctrlPr>
                                        <a:rPr lang="vi-VN" sz="1200" i="1">
                                          <a:effectLst/>
                                          <a:latin typeface="Cambria Math" panose="02040503050406030204" pitchFamily="18" charset="0"/>
                                        </a:rPr>
                                      </m:ctrlPr>
                                    </m:sSubPr>
                                    <m:e>
                                      <m:r>
                                        <a:rPr lang="vi-VN" sz="1200">
                                          <a:effectLst/>
                                          <a:latin typeface="Cambria Math" panose="02040503050406030204" pitchFamily="18" charset="0"/>
                                        </a:rPr>
                                        <m:t>𝑃</m:t>
                                      </m:r>
                                    </m:e>
                                    <m:sub>
                                      <m:r>
                                        <a:rPr lang="vi-VN" sz="1200">
                                          <a:effectLst/>
                                          <a:latin typeface="Cambria Math" panose="02040503050406030204" pitchFamily="18" charset="0"/>
                                        </a:rPr>
                                        <m:t>𝑐𝑢𝑟</m:t>
                                      </m:r>
                                    </m:sub>
                                  </m:sSub>
                                  <m:r>
                                    <a:rPr lang="vi-VN" sz="1200">
                                      <a:effectLst/>
                                      <a:latin typeface="Cambria Math" panose="02040503050406030204" pitchFamily="18" charset="0"/>
                                    </a:rPr>
                                    <m:t>−</m:t>
                                  </m:r>
                                  <m:sSub>
                                    <m:sSubPr>
                                      <m:ctrlPr>
                                        <a:rPr lang="vi-VN" sz="1200" i="1">
                                          <a:effectLst/>
                                          <a:latin typeface="Cambria Math" panose="02040503050406030204" pitchFamily="18" charset="0"/>
                                        </a:rPr>
                                      </m:ctrlPr>
                                    </m:sSubPr>
                                    <m:e>
                                      <m:r>
                                        <a:rPr lang="vi-VN" sz="1200">
                                          <a:effectLst/>
                                          <a:latin typeface="Cambria Math" panose="02040503050406030204" pitchFamily="18" charset="0"/>
                                        </a:rPr>
                                        <m:t>𝑃</m:t>
                                      </m:r>
                                    </m:e>
                                    <m:sub>
                                      <m:r>
                                        <a:rPr lang="vi-VN" sz="1200">
                                          <a:effectLst/>
                                          <a:latin typeface="Cambria Math" panose="02040503050406030204" pitchFamily="18" charset="0"/>
                                        </a:rPr>
                                        <m:t>𝑝𝑟𝑒</m:t>
                                      </m:r>
                                    </m:sub>
                                  </m:sSub>
                                </m:num>
                                <m:den>
                                  <m:sSub>
                                    <m:sSubPr>
                                      <m:ctrlPr>
                                        <a:rPr lang="vi-VN" sz="1200" i="1">
                                          <a:effectLst/>
                                          <a:latin typeface="Cambria Math" panose="02040503050406030204" pitchFamily="18" charset="0"/>
                                        </a:rPr>
                                      </m:ctrlPr>
                                    </m:sSubPr>
                                    <m:e>
                                      <m:r>
                                        <a:rPr lang="vi-VN" sz="1200">
                                          <a:effectLst/>
                                          <a:latin typeface="Cambria Math" panose="02040503050406030204" pitchFamily="18" charset="0"/>
                                        </a:rPr>
                                        <m:t>𝑡</m:t>
                                      </m:r>
                                    </m:e>
                                    <m:sub>
                                      <m:r>
                                        <a:rPr lang="vi-VN" sz="1200">
                                          <a:effectLst/>
                                          <a:latin typeface="Cambria Math" panose="02040503050406030204" pitchFamily="18" charset="0"/>
                                        </a:rPr>
                                        <m:t>𝑐𝑢𝑟</m:t>
                                      </m:r>
                                    </m:sub>
                                  </m:sSub>
                                  <m:r>
                                    <a:rPr lang="vi-VN" sz="1200">
                                      <a:effectLst/>
                                      <a:latin typeface="Cambria Math" panose="02040503050406030204" pitchFamily="18" charset="0"/>
                                    </a:rPr>
                                    <m:t>−</m:t>
                                  </m:r>
                                  <m:sSub>
                                    <m:sSubPr>
                                      <m:ctrlPr>
                                        <a:rPr lang="vi-VN" sz="1200" i="1">
                                          <a:effectLst/>
                                          <a:latin typeface="Cambria Math" panose="02040503050406030204" pitchFamily="18" charset="0"/>
                                        </a:rPr>
                                      </m:ctrlPr>
                                    </m:sSubPr>
                                    <m:e>
                                      <m:r>
                                        <a:rPr lang="vi-VN" sz="1200">
                                          <a:effectLst/>
                                          <a:latin typeface="Cambria Math" panose="02040503050406030204" pitchFamily="18" charset="0"/>
                                        </a:rPr>
                                        <m:t>𝑡</m:t>
                                      </m:r>
                                    </m:e>
                                    <m:sub>
                                      <m:r>
                                        <a:rPr lang="vi-VN" sz="1200">
                                          <a:effectLst/>
                                          <a:latin typeface="Cambria Math" panose="02040503050406030204" pitchFamily="18" charset="0"/>
                                        </a:rPr>
                                        <m:t>𝑝𝑟𝑒</m:t>
                                      </m:r>
                                    </m:sub>
                                  </m:sSub>
                                </m:den>
                              </m:f>
                            </m:oMath>
                          </a14:m>
                          <a:endParaRPr lang="vi-VN" sz="1200" dirty="0">
                            <a:effectLst/>
                            <a:latin typeface="Arial" panose="020B0604020202020204" pitchFamily="34" charset="0"/>
                            <a:ea typeface="Arial" panose="020B0604020202020204" pitchFamily="34" charset="0"/>
                            <a:cs typeface="Arial" panose="020B0604020202020204" pitchFamily="34" charset="0"/>
                          </a:endParaRPr>
                        </a:p>
                        <a:p>
                          <a:pPr marL="0" marR="0" algn="just">
                            <a:lnSpc>
                              <a:spcPct val="150000"/>
                            </a:lnSpc>
                            <a:spcBef>
                              <a:spcPts val="0"/>
                            </a:spcBef>
                            <a:spcAft>
                              <a:spcPts val="0"/>
                            </a:spcAft>
                          </a:pPr>
                          <a:r>
                            <a:rPr lang="vi-VN" sz="1200" dirty="0">
                              <a:effectLst/>
                              <a:latin typeface="Arial" panose="020B0604020202020204" pitchFamily="34" charset="0"/>
                              <a:cs typeface="Arial" panose="020B0604020202020204" pitchFamily="34" charset="0"/>
                            </a:rPr>
                            <a:t>a = </a:t>
                          </a:r>
                          <a14:m>
                            <m:oMath xmlns:m="http://schemas.openxmlformats.org/officeDocument/2006/math">
                              <m:f>
                                <m:fPr>
                                  <m:ctrlPr>
                                    <a:rPr lang="vi-VN" sz="1200" i="1">
                                      <a:effectLst/>
                                      <a:latin typeface="Cambria Math" panose="02040503050406030204" pitchFamily="18" charset="0"/>
                                    </a:rPr>
                                  </m:ctrlPr>
                                </m:fPr>
                                <m:num>
                                  <m:sSub>
                                    <m:sSubPr>
                                      <m:ctrlPr>
                                        <a:rPr lang="vi-VN" sz="1200" i="1">
                                          <a:effectLst/>
                                          <a:latin typeface="Cambria Math" panose="02040503050406030204" pitchFamily="18" charset="0"/>
                                        </a:rPr>
                                      </m:ctrlPr>
                                    </m:sSubPr>
                                    <m:e>
                                      <m:r>
                                        <a:rPr lang="vi-VN" sz="1200">
                                          <a:effectLst/>
                                          <a:latin typeface="Cambria Math" panose="02040503050406030204" pitchFamily="18" charset="0"/>
                                        </a:rPr>
                                        <m:t>𝑣</m:t>
                                      </m:r>
                                    </m:e>
                                    <m:sub>
                                      <m:r>
                                        <a:rPr lang="vi-VN" sz="1200">
                                          <a:effectLst/>
                                          <a:latin typeface="Cambria Math" panose="02040503050406030204" pitchFamily="18" charset="0"/>
                                        </a:rPr>
                                        <m:t>𝑐𝑢𝑟</m:t>
                                      </m:r>
                                    </m:sub>
                                  </m:sSub>
                                  <m:r>
                                    <a:rPr lang="vi-VN" sz="1200">
                                      <a:effectLst/>
                                      <a:latin typeface="Cambria Math" panose="02040503050406030204" pitchFamily="18" charset="0"/>
                                    </a:rPr>
                                    <m:t>−</m:t>
                                  </m:r>
                                  <m:sSub>
                                    <m:sSubPr>
                                      <m:ctrlPr>
                                        <a:rPr lang="vi-VN" sz="1200" i="1">
                                          <a:effectLst/>
                                          <a:latin typeface="Cambria Math" panose="02040503050406030204" pitchFamily="18" charset="0"/>
                                        </a:rPr>
                                      </m:ctrlPr>
                                    </m:sSubPr>
                                    <m:e>
                                      <m:r>
                                        <a:rPr lang="vi-VN" sz="1200">
                                          <a:effectLst/>
                                          <a:latin typeface="Cambria Math" panose="02040503050406030204" pitchFamily="18" charset="0"/>
                                        </a:rPr>
                                        <m:t>𝑣</m:t>
                                      </m:r>
                                    </m:e>
                                    <m:sub>
                                      <m:r>
                                        <a:rPr lang="vi-VN" sz="1200">
                                          <a:effectLst/>
                                          <a:latin typeface="Cambria Math" panose="02040503050406030204" pitchFamily="18" charset="0"/>
                                        </a:rPr>
                                        <m:t>𝑝𝑟𝑒</m:t>
                                      </m:r>
                                    </m:sub>
                                  </m:sSub>
                                </m:num>
                                <m:den>
                                  <m:sSub>
                                    <m:sSubPr>
                                      <m:ctrlPr>
                                        <a:rPr lang="vi-VN" sz="1200" i="1">
                                          <a:effectLst/>
                                          <a:latin typeface="Cambria Math" panose="02040503050406030204" pitchFamily="18" charset="0"/>
                                        </a:rPr>
                                      </m:ctrlPr>
                                    </m:sSubPr>
                                    <m:e>
                                      <m:r>
                                        <a:rPr lang="vi-VN" sz="1200">
                                          <a:effectLst/>
                                          <a:latin typeface="Cambria Math" panose="02040503050406030204" pitchFamily="18" charset="0"/>
                                        </a:rPr>
                                        <m:t>𝑡</m:t>
                                      </m:r>
                                    </m:e>
                                    <m:sub>
                                      <m:r>
                                        <a:rPr lang="vi-VN" sz="1200">
                                          <a:effectLst/>
                                          <a:latin typeface="Cambria Math" panose="02040503050406030204" pitchFamily="18" charset="0"/>
                                        </a:rPr>
                                        <m:t>𝑐𝑢𝑟</m:t>
                                      </m:r>
                                    </m:sub>
                                  </m:sSub>
                                  <m:r>
                                    <a:rPr lang="vi-VN" sz="1200">
                                      <a:effectLst/>
                                      <a:latin typeface="Cambria Math" panose="02040503050406030204" pitchFamily="18" charset="0"/>
                                    </a:rPr>
                                    <m:t>−</m:t>
                                  </m:r>
                                  <m:sSub>
                                    <m:sSubPr>
                                      <m:ctrlPr>
                                        <a:rPr lang="vi-VN" sz="1200" i="1">
                                          <a:effectLst/>
                                          <a:latin typeface="Cambria Math" panose="02040503050406030204" pitchFamily="18" charset="0"/>
                                        </a:rPr>
                                      </m:ctrlPr>
                                    </m:sSubPr>
                                    <m:e>
                                      <m:r>
                                        <a:rPr lang="vi-VN" sz="1200">
                                          <a:effectLst/>
                                          <a:latin typeface="Cambria Math" panose="02040503050406030204" pitchFamily="18" charset="0"/>
                                        </a:rPr>
                                        <m:t>𝑡</m:t>
                                      </m:r>
                                    </m:e>
                                    <m:sub>
                                      <m:r>
                                        <a:rPr lang="vi-VN" sz="1200">
                                          <a:effectLst/>
                                          <a:latin typeface="Cambria Math" panose="02040503050406030204" pitchFamily="18" charset="0"/>
                                        </a:rPr>
                                        <m:t>𝑝𝑟𝑒</m:t>
                                      </m:r>
                                    </m:sub>
                                  </m:sSub>
                                </m:den>
                              </m:f>
                            </m:oMath>
                          </a14:m>
                          <a:endParaRPr lang="vi-VN" sz="1200" dirty="0">
                            <a:effectLst/>
                            <a:latin typeface="Arial" panose="020B0604020202020204" pitchFamily="34" charset="0"/>
                            <a:ea typeface="Arial" panose="020B0604020202020204" pitchFamily="34" charset="0"/>
                            <a:cs typeface="Arial" panose="020B0604020202020204" pitchFamily="34" charset="0"/>
                          </a:endParaRPr>
                        </a:p>
                        <a:p>
                          <a:pPr marL="0" marR="0" algn="just">
                            <a:lnSpc>
                              <a:spcPct val="150000"/>
                            </a:lnSpc>
                            <a:spcBef>
                              <a:spcPts val="0"/>
                            </a:spcBef>
                            <a:spcAft>
                              <a:spcPts val="0"/>
                            </a:spcAft>
                          </a:pPr>
                          <a14:m>
                            <m:oMath xmlns:m="http://schemas.openxmlformats.org/officeDocument/2006/math">
                              <m:sSub>
                                <m:sSubPr>
                                  <m:ctrlPr>
                                    <a:rPr lang="vi-VN" sz="1200" i="1">
                                      <a:effectLst/>
                                      <a:latin typeface="Cambria Math" panose="02040503050406030204" pitchFamily="18" charset="0"/>
                                    </a:rPr>
                                  </m:ctrlPr>
                                </m:sSubPr>
                                <m:e>
                                  <m:r>
                                    <a:rPr lang="vi-VN" sz="1200">
                                      <a:effectLst/>
                                      <a:latin typeface="Cambria Math" panose="02040503050406030204" pitchFamily="18" charset="0"/>
                                    </a:rPr>
                                    <m:t>𝑃</m:t>
                                  </m:r>
                                </m:e>
                                <m:sub>
                                  <m:r>
                                    <a:rPr lang="vi-VN" sz="1200">
                                      <a:effectLst/>
                                      <a:latin typeface="Cambria Math" panose="02040503050406030204" pitchFamily="18" charset="0"/>
                                    </a:rPr>
                                    <m:t>𝑓𝑢𝑟</m:t>
                                  </m:r>
                                </m:sub>
                              </m:sSub>
                            </m:oMath>
                          </a14:m>
                          <a:r>
                            <a:rPr lang="vi-VN" sz="1200" dirty="0">
                              <a:effectLst/>
                              <a:latin typeface="Arial" panose="020B0604020202020204" pitchFamily="34" charset="0"/>
                              <a:cs typeface="Arial" panose="020B0604020202020204" pitchFamily="34" charset="0"/>
                            </a:rPr>
                            <a:t> = </a:t>
                          </a:r>
                          <a14:m>
                            <m:oMath xmlns:m="http://schemas.openxmlformats.org/officeDocument/2006/math">
                              <m:sSub>
                                <m:sSubPr>
                                  <m:ctrlPr>
                                    <a:rPr lang="vi-VN" sz="1200" i="1">
                                      <a:effectLst/>
                                      <a:latin typeface="Cambria Math" panose="02040503050406030204" pitchFamily="18" charset="0"/>
                                    </a:rPr>
                                  </m:ctrlPr>
                                </m:sSubPr>
                                <m:e>
                                  <m:r>
                                    <a:rPr lang="vi-VN" sz="1200">
                                      <a:effectLst/>
                                      <a:latin typeface="Cambria Math" panose="02040503050406030204" pitchFamily="18" charset="0"/>
                                    </a:rPr>
                                    <m:t>𝑃</m:t>
                                  </m:r>
                                </m:e>
                                <m:sub>
                                  <m:r>
                                    <a:rPr lang="vi-VN" sz="1200">
                                      <a:effectLst/>
                                      <a:latin typeface="Cambria Math" panose="02040503050406030204" pitchFamily="18" charset="0"/>
                                    </a:rPr>
                                    <m:t>𝑐𝑢𝑟</m:t>
                                  </m:r>
                                </m:sub>
                              </m:sSub>
                              <m:r>
                                <a:rPr lang="vi-VN" sz="1200">
                                  <a:effectLst/>
                                  <a:latin typeface="Cambria Math" panose="02040503050406030204" pitchFamily="18" charset="0"/>
                                </a:rPr>
                                <m:t>+</m:t>
                              </m:r>
                              <m:r>
                                <a:rPr lang="vi-VN" sz="1200">
                                  <a:effectLst/>
                                  <a:latin typeface="Cambria Math" panose="02040503050406030204" pitchFamily="18" charset="0"/>
                                </a:rPr>
                                <m:t>𝑣</m:t>
                              </m:r>
                              <m:r>
                                <a:rPr lang="vi-VN" sz="1200">
                                  <a:effectLst/>
                                  <a:latin typeface="Cambria Math" panose="02040503050406030204" pitchFamily="18" charset="0"/>
                                </a:rPr>
                                <m:t>∗</m:t>
                              </m:r>
                              <m:d>
                                <m:dPr>
                                  <m:ctrlPr>
                                    <a:rPr lang="vi-VN" sz="1200" i="1">
                                      <a:effectLst/>
                                      <a:latin typeface="Cambria Math" panose="02040503050406030204" pitchFamily="18" charset="0"/>
                                    </a:rPr>
                                  </m:ctrlPr>
                                </m:dPr>
                                <m:e>
                                  <m:sSub>
                                    <m:sSubPr>
                                      <m:ctrlPr>
                                        <a:rPr lang="vi-VN" sz="1200" i="1">
                                          <a:effectLst/>
                                          <a:latin typeface="Cambria Math" panose="02040503050406030204" pitchFamily="18" charset="0"/>
                                        </a:rPr>
                                      </m:ctrlPr>
                                    </m:sSubPr>
                                    <m:e>
                                      <m:r>
                                        <a:rPr lang="vi-VN" sz="1200">
                                          <a:effectLst/>
                                          <a:latin typeface="Cambria Math" panose="02040503050406030204" pitchFamily="18" charset="0"/>
                                        </a:rPr>
                                        <m:t>𝑡</m:t>
                                      </m:r>
                                    </m:e>
                                    <m:sub>
                                      <m:r>
                                        <a:rPr lang="vi-VN" sz="1200">
                                          <a:effectLst/>
                                          <a:latin typeface="Cambria Math" panose="02040503050406030204" pitchFamily="18" charset="0"/>
                                        </a:rPr>
                                        <m:t>𝑓𝑢𝑟</m:t>
                                      </m:r>
                                    </m:sub>
                                  </m:sSub>
                                  <m:r>
                                    <a:rPr lang="vi-VN" sz="1200">
                                      <a:effectLst/>
                                      <a:latin typeface="Cambria Math" panose="02040503050406030204" pitchFamily="18" charset="0"/>
                                    </a:rPr>
                                    <m:t>− </m:t>
                                  </m:r>
                                  <m:sSub>
                                    <m:sSubPr>
                                      <m:ctrlPr>
                                        <a:rPr lang="vi-VN" sz="1200" i="1">
                                          <a:effectLst/>
                                          <a:latin typeface="Cambria Math" panose="02040503050406030204" pitchFamily="18" charset="0"/>
                                        </a:rPr>
                                      </m:ctrlPr>
                                    </m:sSubPr>
                                    <m:e>
                                      <m:r>
                                        <a:rPr lang="vi-VN" sz="1200">
                                          <a:effectLst/>
                                          <a:latin typeface="Cambria Math" panose="02040503050406030204" pitchFamily="18" charset="0"/>
                                        </a:rPr>
                                        <m:t>𝑡</m:t>
                                      </m:r>
                                    </m:e>
                                    <m:sub>
                                      <m:r>
                                        <a:rPr lang="vi-VN" sz="1200">
                                          <a:effectLst/>
                                          <a:latin typeface="Cambria Math" panose="02040503050406030204" pitchFamily="18" charset="0"/>
                                        </a:rPr>
                                        <m:t>𝑐𝑢𝑟</m:t>
                                      </m:r>
                                    </m:sub>
                                  </m:sSub>
                                </m:e>
                              </m:d>
                              <m:r>
                                <a:rPr lang="vi-VN" sz="1200">
                                  <a:effectLst/>
                                  <a:latin typeface="Cambria Math" panose="02040503050406030204" pitchFamily="18" charset="0"/>
                                </a:rPr>
                                <m:t>+</m:t>
                              </m:r>
                              <m:f>
                                <m:fPr>
                                  <m:ctrlPr>
                                    <a:rPr lang="vi-VN" sz="1200" i="1">
                                      <a:effectLst/>
                                      <a:latin typeface="Cambria Math" panose="02040503050406030204" pitchFamily="18" charset="0"/>
                                    </a:rPr>
                                  </m:ctrlPr>
                                </m:fPr>
                                <m:num>
                                  <m:r>
                                    <a:rPr lang="vi-VN" sz="1200">
                                      <a:effectLst/>
                                      <a:latin typeface="Cambria Math" panose="02040503050406030204" pitchFamily="18" charset="0"/>
                                    </a:rPr>
                                    <m:t>𝑎</m:t>
                                  </m:r>
                                  <m:r>
                                    <a:rPr lang="vi-VN" sz="1200">
                                      <a:effectLst/>
                                      <a:latin typeface="Cambria Math" panose="02040503050406030204" pitchFamily="18" charset="0"/>
                                    </a:rPr>
                                    <m:t>∗</m:t>
                                  </m:r>
                                  <m:sSup>
                                    <m:sSupPr>
                                      <m:ctrlPr>
                                        <a:rPr lang="vi-VN" sz="1200" i="1">
                                          <a:effectLst/>
                                          <a:latin typeface="Cambria Math" panose="02040503050406030204" pitchFamily="18" charset="0"/>
                                        </a:rPr>
                                      </m:ctrlPr>
                                    </m:sSupPr>
                                    <m:e>
                                      <m:d>
                                        <m:dPr>
                                          <m:ctrlPr>
                                            <a:rPr lang="vi-VN" sz="1200" i="1">
                                              <a:effectLst/>
                                              <a:latin typeface="Cambria Math" panose="02040503050406030204" pitchFamily="18" charset="0"/>
                                            </a:rPr>
                                          </m:ctrlPr>
                                        </m:dPr>
                                        <m:e>
                                          <m:sSub>
                                            <m:sSubPr>
                                              <m:ctrlPr>
                                                <a:rPr lang="vi-VN" sz="1200" i="1">
                                                  <a:effectLst/>
                                                  <a:latin typeface="Cambria Math" panose="02040503050406030204" pitchFamily="18" charset="0"/>
                                                </a:rPr>
                                              </m:ctrlPr>
                                            </m:sSubPr>
                                            <m:e>
                                              <m:r>
                                                <a:rPr lang="vi-VN" sz="1200">
                                                  <a:effectLst/>
                                                  <a:latin typeface="Cambria Math" panose="02040503050406030204" pitchFamily="18" charset="0"/>
                                                </a:rPr>
                                                <m:t>𝑡</m:t>
                                              </m:r>
                                            </m:e>
                                            <m:sub>
                                              <m:r>
                                                <a:rPr lang="vi-VN" sz="1200">
                                                  <a:effectLst/>
                                                  <a:latin typeface="Cambria Math" panose="02040503050406030204" pitchFamily="18" charset="0"/>
                                                </a:rPr>
                                                <m:t>𝑓𝑢𝑟</m:t>
                                              </m:r>
                                            </m:sub>
                                          </m:sSub>
                                          <m:r>
                                            <a:rPr lang="vi-VN" sz="1200">
                                              <a:effectLst/>
                                              <a:latin typeface="Cambria Math" panose="02040503050406030204" pitchFamily="18" charset="0"/>
                                            </a:rPr>
                                            <m:t>− </m:t>
                                          </m:r>
                                          <m:sSub>
                                            <m:sSubPr>
                                              <m:ctrlPr>
                                                <a:rPr lang="vi-VN" sz="1200" i="1">
                                                  <a:effectLst/>
                                                  <a:latin typeface="Cambria Math" panose="02040503050406030204" pitchFamily="18" charset="0"/>
                                                </a:rPr>
                                              </m:ctrlPr>
                                            </m:sSubPr>
                                            <m:e>
                                              <m:r>
                                                <a:rPr lang="vi-VN" sz="1200">
                                                  <a:effectLst/>
                                                  <a:latin typeface="Cambria Math" panose="02040503050406030204" pitchFamily="18" charset="0"/>
                                                </a:rPr>
                                                <m:t>𝑡</m:t>
                                              </m:r>
                                            </m:e>
                                            <m:sub>
                                              <m:r>
                                                <a:rPr lang="vi-VN" sz="1200">
                                                  <a:effectLst/>
                                                  <a:latin typeface="Cambria Math" panose="02040503050406030204" pitchFamily="18" charset="0"/>
                                                </a:rPr>
                                                <m:t>𝑐𝑢𝑟</m:t>
                                              </m:r>
                                            </m:sub>
                                          </m:sSub>
                                        </m:e>
                                      </m:d>
                                    </m:e>
                                    <m:sup>
                                      <m:r>
                                        <a:rPr lang="vi-VN" sz="1200">
                                          <a:effectLst/>
                                          <a:latin typeface="Cambria Math" panose="02040503050406030204" pitchFamily="18" charset="0"/>
                                        </a:rPr>
                                        <m:t>2</m:t>
                                      </m:r>
                                    </m:sup>
                                  </m:sSup>
                                </m:num>
                                <m:den>
                                  <m:r>
                                    <a:rPr lang="vi-VN" sz="1200">
                                      <a:effectLst/>
                                      <a:latin typeface="Cambria Math" panose="02040503050406030204" pitchFamily="18" charset="0"/>
                                    </a:rPr>
                                    <m:t>2</m:t>
                                  </m:r>
                                </m:den>
                              </m:f>
                            </m:oMath>
                          </a14:m>
                          <a:endParaRPr lang="vi-VN" sz="1200" dirty="0">
                            <a:effectLst/>
                            <a:latin typeface="Arial" panose="020B0604020202020204" pitchFamily="34" charset="0"/>
                            <a:ea typeface="Arial" panose="020B0604020202020204" pitchFamily="34" charset="0"/>
                            <a:cs typeface="Arial" panose="020B0604020202020204" pitchFamily="34" charset="0"/>
                          </a:endParaRPr>
                        </a:p>
                        <a:p>
                          <a:pPr marL="0" marR="0" algn="just">
                            <a:lnSpc>
                              <a:spcPct val="150000"/>
                            </a:lnSpc>
                            <a:spcBef>
                              <a:spcPts val="0"/>
                            </a:spcBef>
                            <a:spcAft>
                              <a:spcPts val="0"/>
                            </a:spcAft>
                          </a:pPr>
                          <a14:m>
                            <m:oMathPara xmlns:m="http://schemas.openxmlformats.org/officeDocument/2006/math">
                              <m:oMathParaPr>
                                <m:jc m:val="left"/>
                              </m:oMathParaPr>
                              <m:oMath xmlns:m="http://schemas.openxmlformats.org/officeDocument/2006/math">
                                <m:sSub>
                                  <m:sSubPr>
                                    <m:ctrlPr>
                                      <a:rPr lang="vi-VN" sz="1200" i="1">
                                        <a:effectLst/>
                                        <a:latin typeface="Cambria Math" panose="02040503050406030204" pitchFamily="18" charset="0"/>
                                      </a:rPr>
                                    </m:ctrlPr>
                                  </m:sSubPr>
                                  <m:e>
                                    <m:r>
                                      <a:rPr lang="en-US" sz="1200">
                                        <a:effectLst/>
                                        <a:latin typeface="Cambria Math" panose="02040503050406030204" pitchFamily="18" charset="0"/>
                                      </a:rPr>
                                      <m:t>𝑃</m:t>
                                    </m:r>
                                  </m:e>
                                  <m:sub>
                                    <m:r>
                                      <a:rPr lang="en-US" sz="1200">
                                        <a:effectLst/>
                                        <a:latin typeface="Cambria Math" panose="02040503050406030204" pitchFamily="18" charset="0"/>
                                      </a:rPr>
                                      <m:t>𝑝𝑟𝑒</m:t>
                                    </m:r>
                                  </m:sub>
                                </m:sSub>
                                <m:r>
                                  <a:rPr lang="en-US" sz="1200">
                                    <a:effectLst/>
                                    <a:latin typeface="Cambria Math" panose="02040503050406030204" pitchFamily="18" charset="0"/>
                                  </a:rPr>
                                  <m:t>= </m:t>
                                </m:r>
                                <m:sSub>
                                  <m:sSubPr>
                                    <m:ctrlPr>
                                      <a:rPr lang="vi-VN" sz="1200" i="1">
                                        <a:effectLst/>
                                        <a:latin typeface="Cambria Math" panose="02040503050406030204" pitchFamily="18" charset="0"/>
                                      </a:rPr>
                                    </m:ctrlPr>
                                  </m:sSubPr>
                                  <m:e>
                                    <m:r>
                                      <a:rPr lang="en-US" sz="1200">
                                        <a:effectLst/>
                                        <a:latin typeface="Cambria Math" panose="02040503050406030204" pitchFamily="18" charset="0"/>
                                      </a:rPr>
                                      <m:t>𝑃</m:t>
                                    </m:r>
                                  </m:e>
                                  <m:sub>
                                    <m:r>
                                      <a:rPr lang="en-US" sz="1200">
                                        <a:effectLst/>
                                        <a:latin typeface="Cambria Math" panose="02040503050406030204" pitchFamily="18" charset="0"/>
                                      </a:rPr>
                                      <m:t>𝑐𝑢𝑟</m:t>
                                    </m:r>
                                  </m:sub>
                                </m:sSub>
                              </m:oMath>
                            </m:oMathPara>
                          </a14:m>
                          <a:endParaRPr lang="vi-VN" sz="1200" dirty="0">
                            <a:effectLst/>
                            <a:latin typeface="Arial" panose="020B0604020202020204" pitchFamily="34" charset="0"/>
                            <a:ea typeface="Arial" panose="020B0604020202020204" pitchFamily="34" charset="0"/>
                            <a:cs typeface="Arial" panose="020B0604020202020204" pitchFamily="34" charset="0"/>
                          </a:endParaRPr>
                        </a:p>
                        <a:p>
                          <a:pPr marL="0" marR="0" algn="just">
                            <a:lnSpc>
                              <a:spcPct val="150000"/>
                            </a:lnSpc>
                            <a:spcBef>
                              <a:spcPts val="0"/>
                            </a:spcBef>
                            <a:spcAft>
                              <a:spcPts val="0"/>
                            </a:spcAft>
                          </a:pPr>
                          <a14:m>
                            <m:oMathPara xmlns:m="http://schemas.openxmlformats.org/officeDocument/2006/math">
                              <m:oMathParaPr>
                                <m:jc m:val="left"/>
                              </m:oMathParaPr>
                              <m:oMath xmlns:m="http://schemas.openxmlformats.org/officeDocument/2006/math">
                                <m:sSub>
                                  <m:sSubPr>
                                    <m:ctrlPr>
                                      <a:rPr lang="vi-VN" sz="1200" i="1">
                                        <a:effectLst/>
                                        <a:latin typeface="Cambria Math" panose="02040503050406030204" pitchFamily="18" charset="0"/>
                                      </a:rPr>
                                    </m:ctrlPr>
                                  </m:sSubPr>
                                  <m:e>
                                    <m:r>
                                      <a:rPr lang="en-US" sz="1200">
                                        <a:effectLst/>
                                        <a:latin typeface="Cambria Math" panose="02040503050406030204" pitchFamily="18" charset="0"/>
                                      </a:rPr>
                                      <m:t>𝑣</m:t>
                                    </m:r>
                                  </m:e>
                                  <m:sub>
                                    <m:r>
                                      <a:rPr lang="en-US" sz="1200">
                                        <a:effectLst/>
                                        <a:latin typeface="Cambria Math" panose="02040503050406030204" pitchFamily="18" charset="0"/>
                                      </a:rPr>
                                      <m:t>𝑝𝑟𝑒</m:t>
                                    </m:r>
                                  </m:sub>
                                </m:sSub>
                                <m:r>
                                  <a:rPr lang="en-US" sz="1200">
                                    <a:effectLst/>
                                    <a:latin typeface="Cambria Math" panose="02040503050406030204" pitchFamily="18" charset="0"/>
                                  </a:rPr>
                                  <m:t>= </m:t>
                                </m:r>
                                <m:r>
                                  <a:rPr lang="en-US" sz="1200">
                                    <a:effectLst/>
                                    <a:latin typeface="Cambria Math" panose="02040503050406030204" pitchFamily="18" charset="0"/>
                                  </a:rPr>
                                  <m:t>𝑣</m:t>
                                </m:r>
                              </m:oMath>
                            </m:oMathPara>
                          </a14:m>
                          <a:endParaRPr lang="vi-VN" sz="1200" dirty="0">
                            <a:effectLst/>
                            <a:latin typeface="Arial" panose="020B0604020202020204" pitchFamily="34" charset="0"/>
                            <a:ea typeface="Arial" panose="020B0604020202020204" pitchFamily="34" charset="0"/>
                            <a:cs typeface="Arial" panose="020B0604020202020204" pitchFamily="34" charset="0"/>
                          </a:endParaRPr>
                        </a:p>
                        <a:p>
                          <a:pPr marL="0" marR="0" algn="just">
                            <a:spcBef>
                              <a:spcPts val="0"/>
                            </a:spcBef>
                            <a:spcAft>
                              <a:spcPts val="0"/>
                            </a:spcAft>
                          </a:pPr>
                          <a:endParaRPr lang="vi-VN" sz="1200" dirty="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37894217"/>
                      </a:ext>
                    </a:extLst>
                  </a:tr>
                </a:tbl>
              </a:graphicData>
            </a:graphic>
          </p:graphicFrame>
        </mc:Choice>
        <mc:Fallback xmlns="">
          <p:graphicFrame>
            <p:nvGraphicFramePr>
              <p:cNvPr id="10" name="Bảng 9">
                <a:extLst>
                  <a:ext uri="{FF2B5EF4-FFF2-40B4-BE49-F238E27FC236}">
                    <a16:creationId xmlns:a16="http://schemas.microsoft.com/office/drawing/2014/main" id="{B2BB2327-D982-63E1-A069-19B228BCD3A9}"/>
                  </a:ext>
                </a:extLst>
              </p:cNvPr>
              <p:cNvGraphicFramePr>
                <a:graphicFrameLocks noGrp="1"/>
              </p:cNvGraphicFramePr>
              <p:nvPr>
                <p:extLst>
                  <p:ext uri="{D42A27DB-BD31-4B8C-83A1-F6EECF244321}">
                    <p14:modId xmlns:p14="http://schemas.microsoft.com/office/powerpoint/2010/main" val="2415656986"/>
                  </p:ext>
                </p:extLst>
              </p:nvPr>
            </p:nvGraphicFramePr>
            <p:xfrm>
              <a:off x="4796807" y="1948213"/>
              <a:ext cx="4164837" cy="3046515"/>
            </p:xfrm>
            <a:graphic>
              <a:graphicData uri="http://schemas.openxmlformats.org/drawingml/2006/table">
                <a:tbl>
                  <a:tblPr firstRow="1" firstCol="1" bandRow="1">
                    <a:tableStyleId>{5940675A-B579-460E-94D1-54222C63F5DA}</a:tableStyleId>
                  </a:tblPr>
                  <a:tblGrid>
                    <a:gridCol w="733083">
                      <a:extLst>
                        <a:ext uri="{9D8B030D-6E8A-4147-A177-3AD203B41FA5}">
                          <a16:colId xmlns:a16="http://schemas.microsoft.com/office/drawing/2014/main" val="2954865101"/>
                        </a:ext>
                      </a:extLst>
                    </a:gridCol>
                    <a:gridCol w="162560">
                      <a:extLst>
                        <a:ext uri="{9D8B030D-6E8A-4147-A177-3AD203B41FA5}">
                          <a16:colId xmlns:a16="http://schemas.microsoft.com/office/drawing/2014/main" val="675555810"/>
                        </a:ext>
                      </a:extLst>
                    </a:gridCol>
                    <a:gridCol w="3269194">
                      <a:extLst>
                        <a:ext uri="{9D8B030D-6E8A-4147-A177-3AD203B41FA5}">
                          <a16:colId xmlns:a16="http://schemas.microsoft.com/office/drawing/2014/main" val="1431050960"/>
                        </a:ext>
                      </a:extLst>
                    </a:gridCol>
                  </a:tblGrid>
                  <a:tr h="457964">
                    <a:tc>
                      <a:txBody>
                        <a:bodyPr/>
                        <a:lstStyle/>
                        <a:p>
                          <a:pPr marL="0" marR="0" algn="just">
                            <a:lnSpc>
                              <a:spcPct val="150000"/>
                            </a:lnSpc>
                            <a:spcBef>
                              <a:spcPts val="0"/>
                            </a:spcBef>
                            <a:spcAft>
                              <a:spcPts val="0"/>
                            </a:spcAft>
                          </a:pPr>
                          <a:r>
                            <a:rPr lang="en-US" sz="1200" dirty="0" err="1">
                              <a:effectLst/>
                              <a:latin typeface="Arial" panose="020B0604020202020204" pitchFamily="34" charset="0"/>
                              <a:cs typeface="Arial" panose="020B0604020202020204" pitchFamily="34" charset="0"/>
                            </a:rPr>
                            <a:t>Đầu</a:t>
                          </a:r>
                          <a:r>
                            <a:rPr lang="en-US" sz="1200" dirty="0">
                              <a:effectLst/>
                              <a:latin typeface="Arial" panose="020B0604020202020204" pitchFamily="34" charset="0"/>
                              <a:cs typeface="Arial" panose="020B0604020202020204" pitchFamily="34" charset="0"/>
                            </a:rPr>
                            <a:t> </a:t>
                          </a:r>
                          <a:r>
                            <a:rPr lang="en-US" sz="1200" dirty="0" err="1">
                              <a:effectLst/>
                              <a:latin typeface="Arial" panose="020B0604020202020204" pitchFamily="34" charset="0"/>
                              <a:cs typeface="Arial" panose="020B0604020202020204" pitchFamily="34" charset="0"/>
                            </a:rPr>
                            <a:t>vào</a:t>
                          </a:r>
                          <a:endParaRPr lang="vi-VN" sz="1200" dirty="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just">
                            <a:lnSpc>
                              <a:spcPct val="150000"/>
                            </a:lnSpc>
                            <a:spcBef>
                              <a:spcPts val="0"/>
                            </a:spcBef>
                            <a:spcAft>
                              <a:spcPts val="0"/>
                            </a:spcAft>
                          </a:pPr>
                          <a:r>
                            <a:rPr lang="en-US" sz="1200" dirty="0">
                              <a:effectLst/>
                              <a:latin typeface="Arial" panose="020B0604020202020204" pitchFamily="34" charset="0"/>
                              <a:cs typeface="Arial" panose="020B0604020202020204" pitchFamily="34" charset="0"/>
                            </a:rPr>
                            <a:t>:</a:t>
                          </a:r>
                          <a:endParaRPr lang="vi-VN" sz="1200" dirty="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vi-VN"/>
                        </a:p>
                      </a:txBody>
                      <a:tcPr marL="68580" marR="68580" marT="0" marB="0">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5"/>
                          <a:stretch>
                            <a:fillRect l="-27323" t="-1333" r="-186" b="-569333"/>
                          </a:stretch>
                        </a:blipFill>
                      </a:tcPr>
                    </a:tc>
                    <a:extLst>
                      <a:ext uri="{0D108BD9-81ED-4DB2-BD59-A6C34878D82A}">
                        <a16:rowId xmlns:a16="http://schemas.microsoft.com/office/drawing/2014/main" val="1410167321"/>
                      </a:ext>
                    </a:extLst>
                  </a:tr>
                  <a:tr h="408723">
                    <a:tc>
                      <a:txBody>
                        <a:bodyPr/>
                        <a:lstStyle/>
                        <a:p>
                          <a:pPr marL="0" marR="0" algn="just">
                            <a:lnSpc>
                              <a:spcPct val="150000"/>
                            </a:lnSpc>
                            <a:spcBef>
                              <a:spcPts val="0"/>
                            </a:spcBef>
                            <a:spcAft>
                              <a:spcPts val="0"/>
                            </a:spcAft>
                          </a:pPr>
                          <a:r>
                            <a:rPr lang="en-US" sz="1200" dirty="0" err="1">
                              <a:effectLst/>
                              <a:latin typeface="Arial" panose="020B0604020202020204" pitchFamily="34" charset="0"/>
                              <a:cs typeface="Arial" panose="020B0604020202020204" pitchFamily="34" charset="0"/>
                            </a:rPr>
                            <a:t>Đầu</a:t>
                          </a:r>
                          <a:r>
                            <a:rPr lang="en-US" sz="1200" dirty="0">
                              <a:effectLst/>
                              <a:latin typeface="Arial" panose="020B0604020202020204" pitchFamily="34" charset="0"/>
                              <a:cs typeface="Arial" panose="020B0604020202020204" pitchFamily="34" charset="0"/>
                            </a:rPr>
                            <a:t> </a:t>
                          </a:r>
                          <a:r>
                            <a:rPr lang="en-US" sz="1200" dirty="0" err="1">
                              <a:effectLst/>
                              <a:latin typeface="Arial" panose="020B0604020202020204" pitchFamily="34" charset="0"/>
                              <a:cs typeface="Arial" panose="020B0604020202020204" pitchFamily="34" charset="0"/>
                            </a:rPr>
                            <a:t>ra</a:t>
                          </a:r>
                          <a:endParaRPr lang="vi-VN" sz="1200" dirty="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just">
                            <a:lnSpc>
                              <a:spcPct val="150000"/>
                            </a:lnSpc>
                            <a:spcBef>
                              <a:spcPts val="0"/>
                            </a:spcBef>
                            <a:spcAft>
                              <a:spcPts val="0"/>
                            </a:spcAft>
                          </a:pPr>
                          <a:r>
                            <a:rPr lang="en-US" sz="1200" dirty="0">
                              <a:effectLst/>
                              <a:latin typeface="Arial" panose="020B0604020202020204" pitchFamily="34" charset="0"/>
                              <a:cs typeface="Arial" panose="020B0604020202020204" pitchFamily="34" charset="0"/>
                            </a:rPr>
                            <a:t>:</a:t>
                          </a:r>
                          <a:endParaRPr lang="vi-VN" sz="1200" dirty="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vi-VN"/>
                        </a:p>
                      </a:txBody>
                      <a:tcPr marL="68580" marR="68580" marT="0" marB="0">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5"/>
                          <a:stretch>
                            <a:fillRect l="-27323" t="-111765" r="-186" b="-527941"/>
                          </a:stretch>
                        </a:blipFill>
                      </a:tcPr>
                    </a:tc>
                    <a:extLst>
                      <a:ext uri="{0D108BD9-81ED-4DB2-BD59-A6C34878D82A}">
                        <a16:rowId xmlns:a16="http://schemas.microsoft.com/office/drawing/2014/main" val="3457483647"/>
                      </a:ext>
                    </a:extLst>
                  </a:tr>
                  <a:tr h="2179828">
                    <a:tc>
                      <a:txBody>
                        <a:bodyPr/>
                        <a:lstStyle/>
                        <a:p>
                          <a:pPr marL="0" marR="0" algn="just">
                            <a:spcBef>
                              <a:spcPts val="0"/>
                            </a:spcBef>
                            <a:spcAft>
                              <a:spcPts val="0"/>
                            </a:spcAft>
                          </a:pPr>
                          <a:r>
                            <a:rPr lang="en-US" sz="1200" dirty="0" err="1">
                              <a:effectLst/>
                              <a:latin typeface="Arial" panose="020B0604020202020204" pitchFamily="34" charset="0"/>
                              <a:cs typeface="Arial" panose="020B0604020202020204" pitchFamily="34" charset="0"/>
                            </a:rPr>
                            <a:t>Xử</a:t>
                          </a:r>
                          <a:r>
                            <a:rPr lang="en-US" sz="1200" dirty="0">
                              <a:effectLst/>
                              <a:latin typeface="Arial" panose="020B0604020202020204" pitchFamily="34" charset="0"/>
                              <a:cs typeface="Arial" panose="020B0604020202020204" pitchFamily="34" charset="0"/>
                            </a:rPr>
                            <a:t> </a:t>
                          </a:r>
                          <a:r>
                            <a:rPr lang="en-US" sz="1200" dirty="0" err="1">
                              <a:effectLst/>
                              <a:latin typeface="Arial" panose="020B0604020202020204" pitchFamily="34" charset="0"/>
                              <a:cs typeface="Arial" panose="020B0604020202020204" pitchFamily="34" charset="0"/>
                            </a:rPr>
                            <a:t>lý</a:t>
                          </a:r>
                          <a:endParaRPr lang="vi-VN" sz="1200" dirty="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just">
                            <a:spcBef>
                              <a:spcPts val="0"/>
                            </a:spcBef>
                            <a:spcAft>
                              <a:spcPts val="0"/>
                            </a:spcAft>
                          </a:pPr>
                          <a:r>
                            <a:rPr lang="en-US" sz="1200" dirty="0">
                              <a:effectLst/>
                              <a:latin typeface="Arial" panose="020B0604020202020204" pitchFamily="34" charset="0"/>
                              <a:cs typeface="Arial" panose="020B0604020202020204" pitchFamily="34" charset="0"/>
                            </a:rPr>
                            <a:t>:</a:t>
                          </a:r>
                          <a:endParaRPr lang="vi-VN" sz="1200" dirty="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vi-VN"/>
                        </a:p>
                      </a:txBody>
                      <a:tcPr marL="68580" marR="68580" marT="0" marB="0">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5"/>
                          <a:stretch>
                            <a:fillRect l="-27323" t="-40223" r="-186" b="-279"/>
                          </a:stretch>
                        </a:blipFill>
                      </a:tcPr>
                    </a:tc>
                    <a:extLst>
                      <a:ext uri="{0D108BD9-81ED-4DB2-BD59-A6C34878D82A}">
                        <a16:rowId xmlns:a16="http://schemas.microsoft.com/office/drawing/2014/main" val="3037894217"/>
                      </a:ext>
                    </a:extLst>
                  </a:tr>
                </a:tbl>
              </a:graphicData>
            </a:graphic>
          </p:graphicFrame>
        </mc:Fallback>
      </mc:AlternateContent>
      <p:sp>
        <p:nvSpPr>
          <p:cNvPr id="11" name="Hộp Văn bản 10">
            <a:extLst>
              <a:ext uri="{FF2B5EF4-FFF2-40B4-BE49-F238E27FC236}">
                <a16:creationId xmlns:a16="http://schemas.microsoft.com/office/drawing/2014/main" id="{4509C5EE-F63D-BF2E-4B63-15B15698BBE5}"/>
              </a:ext>
            </a:extLst>
          </p:cNvPr>
          <p:cNvSpPr txBox="1"/>
          <p:nvPr/>
        </p:nvSpPr>
        <p:spPr>
          <a:xfrm>
            <a:off x="4694151" y="872603"/>
            <a:ext cx="4164836" cy="307777"/>
          </a:xfrm>
          <a:prstGeom prst="rect">
            <a:avLst/>
          </a:prstGeom>
          <a:noFill/>
        </p:spPr>
        <p:txBody>
          <a:bodyPr wrap="square">
            <a:spAutoFit/>
          </a:bodyPr>
          <a:lstStyle/>
          <a:p>
            <a:r>
              <a:rPr lang="vi-VN" sz="1400" b="1" i="1" dirty="0">
                <a:effectLst/>
                <a:ea typeface="Arial" panose="020B0604020202020204" pitchFamily="34" charset="0"/>
              </a:rPr>
              <a:t>Thuật toán ước tính vị trí góc quay của </a:t>
            </a:r>
            <a:r>
              <a:rPr lang="vi-VN" sz="1400" b="1" i="1" dirty="0" err="1">
                <a:effectLst/>
                <a:ea typeface="Arial" panose="020B0604020202020204" pitchFamily="34" charset="0"/>
              </a:rPr>
              <a:t>robot</a:t>
            </a:r>
            <a:endParaRPr lang="vi-VN" sz="1400" b="1" i="1" dirty="0"/>
          </a:p>
        </p:txBody>
      </p:sp>
      <p:cxnSp>
        <p:nvCxnSpPr>
          <p:cNvPr id="13" name="Đường nối Thẳng 12">
            <a:extLst>
              <a:ext uri="{FF2B5EF4-FFF2-40B4-BE49-F238E27FC236}">
                <a16:creationId xmlns:a16="http://schemas.microsoft.com/office/drawing/2014/main" id="{FCF2DECD-10E9-79EB-49CC-E39C7047B700}"/>
              </a:ext>
            </a:extLst>
          </p:cNvPr>
          <p:cNvCxnSpPr>
            <a:cxnSpLocks/>
          </p:cNvCxnSpPr>
          <p:nvPr/>
        </p:nvCxnSpPr>
        <p:spPr>
          <a:xfrm>
            <a:off x="4492725" y="920934"/>
            <a:ext cx="0" cy="5427101"/>
          </a:xfrm>
          <a:prstGeom prst="line">
            <a:avLst/>
          </a:prstGeom>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15" name="Hộp Văn bản 14">
                <a:extLst>
                  <a:ext uri="{FF2B5EF4-FFF2-40B4-BE49-F238E27FC236}">
                    <a16:creationId xmlns:a16="http://schemas.microsoft.com/office/drawing/2014/main" id="{DBD1146E-C64F-C391-0C1D-27725626483A}"/>
                  </a:ext>
                </a:extLst>
              </p:cNvPr>
              <p:cNvSpPr txBox="1"/>
              <p:nvPr/>
            </p:nvSpPr>
            <p:spPr>
              <a:xfrm>
                <a:off x="9143607" y="1148534"/>
                <a:ext cx="3103561" cy="1512402"/>
              </a:xfrm>
              <a:prstGeom prst="rect">
                <a:avLst/>
              </a:prstGeom>
              <a:noFill/>
            </p:spPr>
            <p:txBody>
              <a:bodyPr wrap="square">
                <a:spAutoFit/>
              </a:bodyPr>
              <a:lstStyle/>
              <a:p>
                <a:pPr>
                  <a:lnSpc>
                    <a:spcPct val="200000"/>
                  </a:lnSpc>
                </a:pPr>
                <a:r>
                  <a:rPr lang="vi-VN" sz="1200" dirty="0">
                    <a:effectLst/>
                    <a:ea typeface="Arial" panose="020B0604020202020204" pitchFamily="34" charset="0"/>
                  </a:rPr>
                  <a:t>P</a:t>
                </a:r>
                <a:r>
                  <a:rPr lang="vi-VN" sz="1200" baseline="-25000" dirty="0" err="1">
                    <a:effectLst/>
                    <a:ea typeface="Arial" panose="020B0604020202020204" pitchFamily="34" charset="0"/>
                  </a:rPr>
                  <a:t>cur</a:t>
                </a:r>
                <a:r>
                  <a:rPr lang="vi-VN" sz="1200" dirty="0">
                    <a:effectLst/>
                    <a:ea typeface="Arial" panose="020B0604020202020204" pitchFamily="34" charset="0"/>
                  </a:rPr>
                  <a:t> là vị trí góc quay hiện tại của khớp.  </a:t>
                </a:r>
              </a:p>
              <a:p>
                <a:pPr>
                  <a:lnSpc>
                    <a:spcPct val="200000"/>
                  </a:lnSpc>
                </a:pPr>
                <a:r>
                  <a:rPr lang="vi-VN" sz="1200" dirty="0" err="1">
                    <a:effectLst/>
                    <a:ea typeface="Arial" panose="020B0604020202020204" pitchFamily="34" charset="0"/>
                  </a:rPr>
                  <a:t>P</a:t>
                </a:r>
                <a:r>
                  <a:rPr lang="vi-VN" sz="1200" baseline="-25000" dirty="0" err="1">
                    <a:effectLst/>
                    <a:ea typeface="Arial" panose="020B0604020202020204" pitchFamily="34" charset="0"/>
                  </a:rPr>
                  <a:t>pre</a:t>
                </a:r>
                <a:r>
                  <a:rPr lang="vi-VN" sz="1200" baseline="-25000" dirty="0">
                    <a:effectLst/>
                    <a:ea typeface="Arial" panose="020B0604020202020204" pitchFamily="34" charset="0"/>
                  </a:rPr>
                  <a:t> </a:t>
                </a:r>
                <a:r>
                  <a:rPr lang="vi-VN" sz="1200" dirty="0">
                    <a:effectLst/>
                    <a:ea typeface="Arial" panose="020B0604020202020204" pitchFamily="34" charset="0"/>
                  </a:rPr>
                  <a:t>là vị trí góc quay trước đó của khớp. </a:t>
                </a:r>
                <a:endParaRPr lang="vi-VN" sz="1200" i="1" dirty="0">
                  <a:effectLst/>
                  <a:ea typeface="Arial" panose="020B0604020202020204" pitchFamily="34" charset="0"/>
                  <a:cs typeface="Times New Roman" panose="02020603050405020304" pitchFamily="18" charset="0"/>
                </a:endParaRPr>
              </a:p>
              <a:p>
                <a:pPr>
                  <a:lnSpc>
                    <a:spcPct val="200000"/>
                  </a:lnSpc>
                </a:pPr>
                <a14:m>
                  <m:oMath xmlns:m="http://schemas.openxmlformats.org/officeDocument/2006/math">
                    <m:r>
                      <a:rPr lang="vi-VN" sz="1200" i="1">
                        <a:effectLst/>
                        <a:latin typeface="Cambria Math" panose="02040503050406030204" pitchFamily="18" charset="0"/>
                        <a:ea typeface="Arial" panose="020B0604020202020204" pitchFamily="34" charset="0"/>
                        <a:cs typeface="Times New Roman" panose="02020603050405020304" pitchFamily="18" charset="0"/>
                      </a:rPr>
                      <m:t>𝑣</m:t>
                    </m:r>
                  </m:oMath>
                </a14:m>
                <a:r>
                  <a:rPr lang="vi-VN" sz="1200" baseline="-25000" dirty="0" err="1">
                    <a:effectLst/>
                    <a:ea typeface="Arial" panose="020B0604020202020204" pitchFamily="34" charset="0"/>
                  </a:rPr>
                  <a:t>pre</a:t>
                </a:r>
                <a:r>
                  <a:rPr lang="vi-VN" sz="1200" dirty="0">
                    <a:effectLst/>
                    <a:ea typeface="Arial" panose="020B0604020202020204" pitchFamily="34" charset="0"/>
                  </a:rPr>
                  <a:t> là vận tốc tại thời điểm trước đó</a:t>
                </a:r>
                <a:r>
                  <a:rPr lang="vi-VN" sz="1200" dirty="0">
                    <a:ea typeface="Arial" panose="020B0604020202020204" pitchFamily="34" charset="0"/>
                  </a:rPr>
                  <a:t>.</a:t>
                </a:r>
                <a:r>
                  <a:rPr lang="vi-VN" sz="1200" dirty="0">
                    <a:effectLst/>
                    <a:ea typeface="Arial" panose="020B0604020202020204" pitchFamily="34" charset="0"/>
                  </a:rPr>
                  <a:t> </a:t>
                </a:r>
              </a:p>
              <a:p>
                <a:pPr>
                  <a:lnSpc>
                    <a:spcPct val="200000"/>
                  </a:lnSpc>
                </a:pPr>
                <a:r>
                  <a:rPr lang="vi-VN" sz="1200" dirty="0" err="1">
                    <a:effectLst/>
                    <a:ea typeface="Arial" panose="020B0604020202020204" pitchFamily="34" charset="0"/>
                  </a:rPr>
                  <a:t>t</a:t>
                </a:r>
                <a:r>
                  <a:rPr lang="vi-VN" sz="1200" baseline="-25000" dirty="0" err="1">
                    <a:effectLst/>
                    <a:ea typeface="Arial" panose="020B0604020202020204" pitchFamily="34" charset="0"/>
                  </a:rPr>
                  <a:t>cur</a:t>
                </a:r>
                <a:r>
                  <a:rPr lang="vi-VN" sz="1200" baseline="-25000" dirty="0">
                    <a:effectLst/>
                    <a:ea typeface="Arial" panose="020B0604020202020204" pitchFamily="34" charset="0"/>
                  </a:rPr>
                  <a:t> </a:t>
                </a:r>
                <a:r>
                  <a:rPr lang="vi-VN" sz="1200" dirty="0">
                    <a:effectLst/>
                    <a:ea typeface="Arial" panose="020B0604020202020204" pitchFamily="34" charset="0"/>
                  </a:rPr>
                  <a:t>là thời gian tại lúc lấy </a:t>
                </a:r>
                <a14:m>
                  <m:oMath xmlns:m="http://schemas.openxmlformats.org/officeDocument/2006/math">
                    <m:sSub>
                      <m:sSubPr>
                        <m:ctrlPr>
                          <a:rPr lang="vi-VN" sz="1200" i="1">
                            <a:effectLst/>
                            <a:latin typeface="Cambria Math" panose="02040503050406030204" pitchFamily="18" charset="0"/>
                          </a:rPr>
                        </m:ctrlPr>
                      </m:sSubPr>
                      <m:e>
                        <m:r>
                          <a:rPr lang="vi-VN" sz="1200" i="1">
                            <a:effectLst/>
                            <a:latin typeface="Cambria Math" panose="02040503050406030204" pitchFamily="18" charset="0"/>
                            <a:ea typeface="Arial" panose="020B0604020202020204" pitchFamily="34" charset="0"/>
                            <a:cs typeface="Times New Roman" panose="02020603050405020304" pitchFamily="18" charset="0"/>
                          </a:rPr>
                          <m:t>𝑃</m:t>
                        </m:r>
                      </m:e>
                      <m:sub>
                        <m:r>
                          <a:rPr lang="vi-VN" sz="1200" i="1">
                            <a:effectLst/>
                            <a:latin typeface="Cambria Math" panose="02040503050406030204" pitchFamily="18" charset="0"/>
                            <a:ea typeface="Arial" panose="020B0604020202020204" pitchFamily="34" charset="0"/>
                            <a:cs typeface="Times New Roman" panose="02020603050405020304" pitchFamily="18" charset="0"/>
                          </a:rPr>
                          <m:t>𝑐𝑢𝑟</m:t>
                        </m:r>
                      </m:sub>
                    </m:sSub>
                    <m:r>
                      <a:rPr lang="vi-VN" sz="1200" i="1">
                        <a:effectLst/>
                        <a:latin typeface="Cambria Math" panose="02040503050406030204" pitchFamily="18" charset="0"/>
                        <a:ea typeface="Arial" panose="020B0604020202020204" pitchFamily="34" charset="0"/>
                        <a:cs typeface="Times New Roman" panose="02020603050405020304" pitchFamily="18" charset="0"/>
                      </a:rPr>
                      <m:t>.</m:t>
                    </m:r>
                  </m:oMath>
                </a14:m>
                <a:r>
                  <a:rPr lang="vi-VN" sz="1200" dirty="0">
                    <a:effectLst/>
                    <a:ea typeface="Arial" panose="020B0604020202020204" pitchFamily="34" charset="0"/>
                  </a:rPr>
                  <a:t> </a:t>
                </a:r>
              </a:p>
            </p:txBody>
          </p:sp>
        </mc:Choice>
        <mc:Fallback xmlns="">
          <p:sp>
            <p:nvSpPr>
              <p:cNvPr id="15" name="Hộp Văn bản 14">
                <a:extLst>
                  <a:ext uri="{FF2B5EF4-FFF2-40B4-BE49-F238E27FC236}">
                    <a16:creationId xmlns:a16="http://schemas.microsoft.com/office/drawing/2014/main" id="{DBD1146E-C64F-C391-0C1D-27725626483A}"/>
                  </a:ext>
                </a:extLst>
              </p:cNvPr>
              <p:cNvSpPr txBox="1">
                <a:spLocks noRot="1" noChangeAspect="1" noMove="1" noResize="1" noEditPoints="1" noAdjustHandles="1" noChangeArrowheads="1" noChangeShapeType="1" noTextEdit="1"/>
              </p:cNvSpPr>
              <p:nvPr/>
            </p:nvSpPr>
            <p:spPr>
              <a:xfrm>
                <a:off x="9143607" y="1148534"/>
                <a:ext cx="3103561" cy="1512402"/>
              </a:xfrm>
              <a:prstGeom prst="rect">
                <a:avLst/>
              </a:prstGeom>
              <a:blipFill>
                <a:blip r:embed="rId6"/>
                <a:stretch>
                  <a:fillRect l="-196" b="-1606"/>
                </a:stretch>
              </a:blipFill>
            </p:spPr>
            <p:txBody>
              <a:bodyPr/>
              <a:lstStyle/>
              <a:p>
                <a:r>
                  <a:rPr lang="vi-VN">
                    <a:noFill/>
                  </a:rPr>
                  <a:t> </a:t>
                </a:r>
              </a:p>
            </p:txBody>
          </p:sp>
        </mc:Fallback>
      </mc:AlternateContent>
      <mc:AlternateContent xmlns:mc="http://schemas.openxmlformats.org/markup-compatibility/2006" xmlns:a14="http://schemas.microsoft.com/office/drawing/2010/main">
        <mc:Choice Requires="a14">
          <p:sp>
            <p:nvSpPr>
              <p:cNvPr id="17" name="Hộp Văn bản 16">
                <a:extLst>
                  <a:ext uri="{FF2B5EF4-FFF2-40B4-BE49-F238E27FC236}">
                    <a16:creationId xmlns:a16="http://schemas.microsoft.com/office/drawing/2014/main" id="{D75CDC36-326A-1218-C48C-D2F43C043568}"/>
                  </a:ext>
                </a:extLst>
              </p:cNvPr>
              <p:cNvSpPr txBox="1"/>
              <p:nvPr/>
            </p:nvSpPr>
            <p:spPr>
              <a:xfrm>
                <a:off x="9143607" y="2660936"/>
                <a:ext cx="3194790" cy="1911357"/>
              </a:xfrm>
              <a:prstGeom prst="rect">
                <a:avLst/>
              </a:prstGeom>
              <a:noFill/>
            </p:spPr>
            <p:txBody>
              <a:bodyPr wrap="square">
                <a:spAutoFit/>
              </a:bodyPr>
              <a:lstStyle/>
              <a:p>
                <a:pPr>
                  <a:lnSpc>
                    <a:spcPct val="200000"/>
                  </a:lnSpc>
                </a:pPr>
                <a:r>
                  <a:rPr lang="vi-VN" sz="1200" dirty="0">
                    <a:effectLst/>
                    <a:ea typeface="Arial" panose="020B0604020202020204" pitchFamily="34" charset="0"/>
                  </a:rPr>
                  <a:t>t</a:t>
                </a:r>
                <a:r>
                  <a:rPr lang="vi-VN" sz="1200" baseline="-25000" dirty="0">
                    <a:effectLst/>
                    <a:ea typeface="Arial" panose="020B0604020202020204" pitchFamily="34" charset="0"/>
                  </a:rPr>
                  <a:t>pre </a:t>
                </a:r>
                <a:r>
                  <a:rPr lang="vi-VN" sz="1200" dirty="0">
                    <a:effectLst/>
                    <a:ea typeface="Arial" panose="020B0604020202020204" pitchFamily="34" charset="0"/>
                  </a:rPr>
                  <a:t>là thời gian trước đó</a:t>
                </a:r>
                <a:r>
                  <a:rPr lang="vi-VN" sz="1200" dirty="0">
                    <a:ea typeface="Arial" panose="020B0604020202020204" pitchFamily="34" charset="0"/>
                  </a:rPr>
                  <a:t>.</a:t>
                </a:r>
              </a:p>
              <a:p>
                <a:pPr>
                  <a:lnSpc>
                    <a:spcPct val="200000"/>
                  </a:lnSpc>
                </a:pPr>
                <a:r>
                  <a:rPr lang="vi-VN" sz="1200" dirty="0" err="1">
                    <a:effectLst/>
                    <a:ea typeface="Arial" panose="020B0604020202020204" pitchFamily="34" charset="0"/>
                  </a:rPr>
                  <a:t>t</a:t>
                </a:r>
                <a:r>
                  <a:rPr lang="vi-VN" sz="1200" baseline="-25000" dirty="0" err="1">
                    <a:effectLst/>
                    <a:ea typeface="Arial" panose="020B0604020202020204" pitchFamily="34" charset="0"/>
                  </a:rPr>
                  <a:t>fur</a:t>
                </a:r>
                <a:r>
                  <a:rPr lang="vi-VN" sz="1200" baseline="-25000" dirty="0">
                    <a:effectLst/>
                    <a:ea typeface="Arial" panose="020B0604020202020204" pitchFamily="34" charset="0"/>
                  </a:rPr>
                  <a:t> </a:t>
                </a:r>
                <a:r>
                  <a:rPr lang="vi-VN" sz="1200" dirty="0">
                    <a:effectLst/>
                    <a:ea typeface="Arial" panose="020B0604020202020204" pitchFamily="34" charset="0"/>
                  </a:rPr>
                  <a:t>là thời gian mà góc quay của khớp ảo được cập nhập. </a:t>
                </a:r>
                <a:endParaRPr lang="vi-VN" sz="1200" i="1" dirty="0">
                  <a:effectLst/>
                </a:endParaRPr>
              </a:p>
              <a:p>
                <a:pPr>
                  <a:lnSpc>
                    <a:spcPct val="200000"/>
                  </a:lnSpc>
                </a:pPr>
                <a14:m>
                  <m:oMath xmlns:m="http://schemas.openxmlformats.org/officeDocument/2006/math">
                    <m:sSub>
                      <m:sSubPr>
                        <m:ctrlPr>
                          <a:rPr lang="vi-VN" sz="1200" i="1">
                            <a:effectLst/>
                            <a:latin typeface="Cambria Math" panose="02040503050406030204" pitchFamily="18" charset="0"/>
                          </a:rPr>
                        </m:ctrlPr>
                      </m:sSubPr>
                      <m:e>
                        <m:r>
                          <a:rPr lang="vi-VN" sz="1200" i="1">
                            <a:effectLst/>
                            <a:latin typeface="Cambria Math" panose="02040503050406030204" pitchFamily="18" charset="0"/>
                            <a:ea typeface="Arial" panose="020B0604020202020204" pitchFamily="34" charset="0"/>
                            <a:cs typeface="Times New Roman" panose="02020603050405020304" pitchFamily="18" charset="0"/>
                          </a:rPr>
                          <m:t>𝑃</m:t>
                        </m:r>
                      </m:e>
                      <m:sub>
                        <m:r>
                          <a:rPr lang="vi-VN" sz="1200" i="1">
                            <a:effectLst/>
                            <a:latin typeface="Cambria Math" panose="02040503050406030204" pitchFamily="18" charset="0"/>
                            <a:ea typeface="Arial" panose="020B0604020202020204" pitchFamily="34" charset="0"/>
                            <a:cs typeface="Times New Roman" panose="02020603050405020304" pitchFamily="18" charset="0"/>
                          </a:rPr>
                          <m:t>𝑓𝑢𝑟</m:t>
                        </m:r>
                      </m:sub>
                    </m:sSub>
                  </m:oMath>
                </a14:m>
                <a:r>
                  <a:rPr lang="vi-VN" sz="1200" dirty="0">
                    <a:effectLst/>
                    <a:ea typeface="Times New Roman" panose="02020603050405020304" pitchFamily="18" charset="0"/>
                  </a:rPr>
                  <a:t> là giá trị góc quay tại thời điểm </a:t>
                </a:r>
                <a14:m>
                  <m:oMath xmlns:m="http://schemas.openxmlformats.org/officeDocument/2006/math">
                    <m:sSub>
                      <m:sSubPr>
                        <m:ctrlPr>
                          <a:rPr lang="vi-VN" sz="1200" i="1">
                            <a:effectLst/>
                            <a:latin typeface="Cambria Math" panose="02040503050406030204" pitchFamily="18" charset="0"/>
                            <a:ea typeface="Times New Roman" panose="02020603050405020304" pitchFamily="18" charset="0"/>
                          </a:rPr>
                        </m:ctrlPr>
                      </m:sSubPr>
                      <m:e>
                        <m:r>
                          <a:rPr lang="vi-VN" sz="1200" i="1">
                            <a:effectLst/>
                            <a:latin typeface="Cambria Math" panose="02040503050406030204" pitchFamily="18" charset="0"/>
                            <a:ea typeface="Times New Roman" panose="02020603050405020304" pitchFamily="18" charset="0"/>
                            <a:cs typeface="Times New Roman" panose="02020603050405020304" pitchFamily="18" charset="0"/>
                          </a:rPr>
                          <m:t>𝑡</m:t>
                        </m:r>
                      </m:e>
                      <m:sub>
                        <m:r>
                          <a:rPr lang="vi-VN" sz="1200" i="1">
                            <a:effectLst/>
                            <a:latin typeface="Cambria Math" panose="02040503050406030204" pitchFamily="18" charset="0"/>
                            <a:ea typeface="Times New Roman" panose="02020603050405020304" pitchFamily="18" charset="0"/>
                            <a:cs typeface="Times New Roman" panose="02020603050405020304" pitchFamily="18" charset="0"/>
                          </a:rPr>
                          <m:t>𝑓𝑢𝑟</m:t>
                        </m:r>
                      </m:sub>
                    </m:sSub>
                  </m:oMath>
                </a14:m>
                <a:r>
                  <a:rPr lang="vi-VN" sz="1200" dirty="0">
                    <a:effectLst/>
                    <a:ea typeface="Times New Roman" panose="02020603050405020304" pitchFamily="18" charset="0"/>
                  </a:rPr>
                  <a:t>. </a:t>
                </a:r>
              </a:p>
              <a:p>
                <a:pPr>
                  <a:lnSpc>
                    <a:spcPct val="200000"/>
                  </a:lnSpc>
                </a:pPr>
                <a14:m>
                  <m:oMath xmlns:m="http://schemas.openxmlformats.org/officeDocument/2006/math">
                    <m:r>
                      <a:rPr lang="vi-VN" sz="1200" i="1">
                        <a:effectLst/>
                        <a:latin typeface="Cambria Math" panose="02040503050406030204" pitchFamily="18" charset="0"/>
                        <a:ea typeface="Arial" panose="020B0604020202020204" pitchFamily="34" charset="0"/>
                        <a:cs typeface="Times New Roman" panose="02020603050405020304" pitchFamily="18" charset="0"/>
                      </a:rPr>
                      <m:t>𝑣</m:t>
                    </m:r>
                  </m:oMath>
                </a14:m>
                <a:r>
                  <a:rPr lang="vi-VN" sz="1200" dirty="0">
                    <a:effectLst/>
                    <a:ea typeface="Times New Roman" panose="02020603050405020304" pitchFamily="18" charset="0"/>
                  </a:rPr>
                  <a:t> là giá trị vận tốc tức thời tại thời điểm </a:t>
                </a:r>
                <a:r>
                  <a:rPr lang="vi-VN" sz="1200" dirty="0" err="1">
                    <a:effectLst/>
                    <a:ea typeface="Arial" panose="020B0604020202020204" pitchFamily="34" charset="0"/>
                  </a:rPr>
                  <a:t>t</a:t>
                </a:r>
                <a:r>
                  <a:rPr lang="vi-VN" sz="1200" baseline="-25000" dirty="0" err="1">
                    <a:effectLst/>
                    <a:ea typeface="Arial" panose="020B0604020202020204" pitchFamily="34" charset="0"/>
                  </a:rPr>
                  <a:t>cur</a:t>
                </a:r>
                <a:r>
                  <a:rPr lang="vi-VN" sz="1200" dirty="0">
                    <a:effectLst/>
                    <a:ea typeface="Arial" panose="020B0604020202020204" pitchFamily="34" charset="0"/>
                  </a:rPr>
                  <a:t>. </a:t>
                </a:r>
              </a:p>
            </p:txBody>
          </p:sp>
        </mc:Choice>
        <mc:Fallback xmlns="">
          <p:sp>
            <p:nvSpPr>
              <p:cNvPr id="17" name="Hộp Văn bản 16">
                <a:extLst>
                  <a:ext uri="{FF2B5EF4-FFF2-40B4-BE49-F238E27FC236}">
                    <a16:creationId xmlns:a16="http://schemas.microsoft.com/office/drawing/2014/main" id="{D75CDC36-326A-1218-C48C-D2F43C043568}"/>
                  </a:ext>
                </a:extLst>
              </p:cNvPr>
              <p:cNvSpPr txBox="1">
                <a:spLocks noRot="1" noChangeAspect="1" noMove="1" noResize="1" noEditPoints="1" noAdjustHandles="1" noChangeArrowheads="1" noChangeShapeType="1" noTextEdit="1"/>
              </p:cNvSpPr>
              <p:nvPr/>
            </p:nvSpPr>
            <p:spPr>
              <a:xfrm>
                <a:off x="9143607" y="2660936"/>
                <a:ext cx="3194790" cy="1911357"/>
              </a:xfrm>
              <a:prstGeom prst="rect">
                <a:avLst/>
              </a:prstGeom>
              <a:blipFill>
                <a:blip r:embed="rId7"/>
                <a:stretch>
                  <a:fillRect l="-191" b="-1597"/>
                </a:stretch>
              </a:blipFill>
            </p:spPr>
            <p:txBody>
              <a:bodyPr/>
              <a:lstStyle/>
              <a:p>
                <a:r>
                  <a:rPr lang="vi-VN">
                    <a:noFill/>
                  </a:rPr>
                  <a:t> </a:t>
                </a:r>
              </a:p>
            </p:txBody>
          </p:sp>
        </mc:Fallback>
      </mc:AlternateContent>
      <mc:AlternateContent xmlns:mc="http://schemas.openxmlformats.org/markup-compatibility/2006" xmlns:a14="http://schemas.microsoft.com/office/drawing/2010/main">
        <mc:Choice Requires="a14">
          <p:sp>
            <p:nvSpPr>
              <p:cNvPr id="18" name="Hộp Văn bản 17">
                <a:extLst>
                  <a:ext uri="{FF2B5EF4-FFF2-40B4-BE49-F238E27FC236}">
                    <a16:creationId xmlns:a16="http://schemas.microsoft.com/office/drawing/2014/main" id="{E72867A8-4645-91B1-04A3-A5BC3583F4F6}"/>
                  </a:ext>
                </a:extLst>
              </p:cNvPr>
              <p:cNvSpPr txBox="1"/>
              <p:nvPr/>
            </p:nvSpPr>
            <p:spPr>
              <a:xfrm>
                <a:off x="5534876" y="1213696"/>
                <a:ext cx="2686050" cy="67082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vi-VN" b="0" i="1" dirty="0" smtClean="0">
                          <a:latin typeface="Cambria Math" panose="02040503050406030204" pitchFamily="18" charset="0"/>
                        </a:rPr>
                        <m:t>𝑥</m:t>
                      </m:r>
                      <m:r>
                        <a:rPr lang="vi-VN" b="0" i="1" dirty="0" smtClean="0">
                          <a:latin typeface="Cambria Math" panose="02040503050406030204" pitchFamily="18" charset="0"/>
                        </a:rPr>
                        <m:t>= </m:t>
                      </m:r>
                      <m:sSub>
                        <m:sSubPr>
                          <m:ctrlPr>
                            <a:rPr lang="vi-VN" b="0" i="1" dirty="0" smtClean="0">
                              <a:latin typeface="Cambria Math" panose="02040503050406030204" pitchFamily="18" charset="0"/>
                            </a:rPr>
                          </m:ctrlPr>
                        </m:sSubPr>
                        <m:e>
                          <m:r>
                            <a:rPr lang="vi-VN" b="0" i="1" dirty="0" smtClean="0">
                              <a:latin typeface="Cambria Math" panose="02040503050406030204" pitchFamily="18" charset="0"/>
                            </a:rPr>
                            <m:t>𝑥</m:t>
                          </m:r>
                        </m:e>
                        <m:sub>
                          <m:r>
                            <a:rPr lang="vi-VN" b="0" i="1" dirty="0" smtClean="0">
                              <a:latin typeface="Cambria Math" panose="02040503050406030204" pitchFamily="18" charset="0"/>
                            </a:rPr>
                            <m:t>𝑜</m:t>
                          </m:r>
                        </m:sub>
                      </m:sSub>
                      <m:r>
                        <a:rPr lang="vi-VN" b="0" i="1" dirty="0" smtClean="0">
                          <a:latin typeface="Cambria Math" panose="02040503050406030204" pitchFamily="18" charset="0"/>
                        </a:rPr>
                        <m:t>+</m:t>
                      </m:r>
                      <m:r>
                        <a:rPr lang="vi-VN" b="0" i="1" dirty="0" smtClean="0">
                          <a:latin typeface="Cambria Math" panose="02040503050406030204" pitchFamily="18" charset="0"/>
                        </a:rPr>
                        <m:t>𝑎</m:t>
                      </m:r>
                      <m:r>
                        <a:rPr lang="vi-VN" b="0" i="1" dirty="0" smtClean="0">
                          <a:latin typeface="Cambria Math" panose="02040503050406030204" pitchFamily="18" charset="0"/>
                        </a:rPr>
                        <m:t>∗</m:t>
                      </m:r>
                      <m:r>
                        <a:rPr lang="vi-VN" b="0" i="1" dirty="0" smtClean="0">
                          <a:latin typeface="Cambria Math" panose="02040503050406030204" pitchFamily="18" charset="0"/>
                        </a:rPr>
                        <m:t>𝑡</m:t>
                      </m:r>
                      <m:r>
                        <a:rPr lang="vi-VN" b="0" i="1" dirty="0" smtClean="0">
                          <a:latin typeface="Cambria Math" panose="02040503050406030204" pitchFamily="18" charset="0"/>
                        </a:rPr>
                        <m:t>+ </m:t>
                      </m:r>
                      <m:f>
                        <m:fPr>
                          <m:ctrlPr>
                            <a:rPr lang="vi-VN" b="0" i="1" dirty="0" smtClean="0">
                              <a:latin typeface="Cambria Math" panose="02040503050406030204" pitchFamily="18" charset="0"/>
                            </a:rPr>
                          </m:ctrlPr>
                        </m:fPr>
                        <m:num>
                          <m:r>
                            <a:rPr lang="vi-VN" b="0" i="1" dirty="0" smtClean="0">
                              <a:latin typeface="Cambria Math" panose="02040503050406030204" pitchFamily="18" charset="0"/>
                            </a:rPr>
                            <m:t>𝑎</m:t>
                          </m:r>
                          <m:r>
                            <a:rPr lang="vi-VN" b="0" i="1" dirty="0" smtClean="0">
                              <a:latin typeface="Cambria Math" panose="02040503050406030204" pitchFamily="18" charset="0"/>
                            </a:rPr>
                            <m:t> ∗ </m:t>
                          </m:r>
                          <m:sSup>
                            <m:sSupPr>
                              <m:ctrlPr>
                                <a:rPr lang="vi-VN" b="0" i="1" dirty="0" smtClean="0">
                                  <a:latin typeface="Cambria Math" panose="02040503050406030204" pitchFamily="18" charset="0"/>
                                </a:rPr>
                              </m:ctrlPr>
                            </m:sSupPr>
                            <m:e>
                              <m:r>
                                <a:rPr lang="vi-VN" b="0" i="1" dirty="0" smtClean="0">
                                  <a:latin typeface="Cambria Math" panose="02040503050406030204" pitchFamily="18" charset="0"/>
                                </a:rPr>
                                <m:t>𝑡</m:t>
                              </m:r>
                            </m:e>
                            <m:sup>
                              <m:r>
                                <a:rPr lang="vi-VN" b="0" i="1" dirty="0" smtClean="0">
                                  <a:latin typeface="Cambria Math" panose="02040503050406030204" pitchFamily="18" charset="0"/>
                                </a:rPr>
                                <m:t>2</m:t>
                              </m:r>
                            </m:sup>
                          </m:sSup>
                        </m:num>
                        <m:den>
                          <m:r>
                            <a:rPr lang="vi-VN" b="0" i="1" dirty="0" smtClean="0">
                              <a:latin typeface="Cambria Math" panose="02040503050406030204" pitchFamily="18" charset="0"/>
                            </a:rPr>
                            <m:t>2</m:t>
                          </m:r>
                        </m:den>
                      </m:f>
                    </m:oMath>
                  </m:oMathPara>
                </a14:m>
                <a:endParaRPr lang="vi-VN" dirty="0"/>
              </a:p>
            </p:txBody>
          </p:sp>
        </mc:Choice>
        <mc:Fallback xmlns="">
          <p:sp>
            <p:nvSpPr>
              <p:cNvPr id="18" name="Hộp Văn bản 17">
                <a:extLst>
                  <a:ext uri="{FF2B5EF4-FFF2-40B4-BE49-F238E27FC236}">
                    <a16:creationId xmlns:a16="http://schemas.microsoft.com/office/drawing/2014/main" id="{E72867A8-4645-91B1-04A3-A5BC3583F4F6}"/>
                  </a:ext>
                </a:extLst>
              </p:cNvPr>
              <p:cNvSpPr txBox="1">
                <a:spLocks noRot="1" noChangeAspect="1" noMove="1" noResize="1" noEditPoints="1" noAdjustHandles="1" noChangeArrowheads="1" noChangeShapeType="1" noTextEdit="1"/>
              </p:cNvSpPr>
              <p:nvPr/>
            </p:nvSpPr>
            <p:spPr>
              <a:xfrm>
                <a:off x="5534876" y="1213696"/>
                <a:ext cx="2686050" cy="670825"/>
              </a:xfrm>
              <a:prstGeom prst="rect">
                <a:avLst/>
              </a:prstGeom>
              <a:blipFill>
                <a:blip r:embed="rId8"/>
                <a:stretch>
                  <a:fillRect/>
                </a:stretch>
              </a:blipFill>
            </p:spPr>
            <p:txBody>
              <a:bodyPr/>
              <a:lstStyle/>
              <a:p>
                <a:r>
                  <a:rPr lang="vi-VN">
                    <a:noFill/>
                  </a:rPr>
                  <a:t> </a:t>
                </a:r>
              </a:p>
            </p:txBody>
          </p:sp>
        </mc:Fallback>
      </mc:AlternateContent>
      <p:sp>
        <p:nvSpPr>
          <p:cNvPr id="23" name="Hộp Văn bản 22">
            <a:extLst>
              <a:ext uri="{FF2B5EF4-FFF2-40B4-BE49-F238E27FC236}">
                <a16:creationId xmlns:a16="http://schemas.microsoft.com/office/drawing/2014/main" id="{A75AF7BA-7A80-5805-7C62-2BE9002F183B}"/>
              </a:ext>
            </a:extLst>
          </p:cNvPr>
          <p:cNvSpPr txBox="1"/>
          <p:nvPr/>
        </p:nvSpPr>
        <p:spPr>
          <a:xfrm>
            <a:off x="3411041" y="301947"/>
            <a:ext cx="6250369" cy="369332"/>
          </a:xfrm>
          <a:prstGeom prst="rect">
            <a:avLst/>
          </a:prstGeom>
          <a:noFill/>
        </p:spPr>
        <p:txBody>
          <a:bodyPr wrap="square" rtlCol="0">
            <a:spAutoFit/>
          </a:bodyPr>
          <a:lstStyle/>
          <a:p>
            <a:r>
              <a:rPr lang="en-US" b="1" dirty="0">
                <a:solidFill>
                  <a:srgbClr val="FF0000"/>
                </a:solidFill>
              </a:rPr>
              <a:t>PHƯƠNG PHÁP TÍNH ĐỘ TRỄ VÀ ƯỚC TÍNH VỊ TRÍ GÓC QUAY  </a:t>
            </a:r>
            <a:endParaRPr lang="vi-VN" b="1" dirty="0">
              <a:solidFill>
                <a:srgbClr val="FF0000"/>
              </a:solidFill>
            </a:endParaRPr>
          </a:p>
        </p:txBody>
      </p:sp>
    </p:spTree>
    <p:extLst>
      <p:ext uri="{BB962C8B-B14F-4D97-AF65-F5344CB8AC3E}">
        <p14:creationId xmlns:p14="http://schemas.microsoft.com/office/powerpoint/2010/main" val="31570557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Hộp Văn bản 3">
            <a:extLst>
              <a:ext uri="{FF2B5EF4-FFF2-40B4-BE49-F238E27FC236}">
                <a16:creationId xmlns:a16="http://schemas.microsoft.com/office/drawing/2014/main" id="{EEA32679-FA88-DCA4-58BC-2C81BA858479}"/>
              </a:ext>
            </a:extLst>
          </p:cNvPr>
          <p:cNvSpPr txBox="1"/>
          <p:nvPr/>
        </p:nvSpPr>
        <p:spPr>
          <a:xfrm>
            <a:off x="433138" y="277347"/>
            <a:ext cx="3579144" cy="369332"/>
          </a:xfrm>
          <a:prstGeom prst="rect">
            <a:avLst/>
          </a:prstGeom>
          <a:noFill/>
        </p:spPr>
        <p:txBody>
          <a:bodyPr wrap="square" rtlCol="0">
            <a:spAutoFit/>
          </a:bodyPr>
          <a:lstStyle/>
          <a:p>
            <a:r>
              <a:rPr lang="vi-VN" b="1" dirty="0"/>
              <a:t>Kết quả</a:t>
            </a:r>
          </a:p>
        </p:txBody>
      </p:sp>
      <p:cxnSp>
        <p:nvCxnSpPr>
          <p:cNvPr id="5" name="Đường nối Thẳng 4">
            <a:extLst>
              <a:ext uri="{FF2B5EF4-FFF2-40B4-BE49-F238E27FC236}">
                <a16:creationId xmlns:a16="http://schemas.microsoft.com/office/drawing/2014/main" id="{14DF9976-44A3-0C2A-EDD4-4B9CDEC07778}"/>
              </a:ext>
            </a:extLst>
          </p:cNvPr>
          <p:cNvCxnSpPr>
            <a:cxnSpLocks/>
          </p:cNvCxnSpPr>
          <p:nvPr/>
        </p:nvCxnSpPr>
        <p:spPr>
          <a:xfrm>
            <a:off x="539014" y="665930"/>
            <a:ext cx="832586" cy="0"/>
          </a:xfrm>
          <a:prstGeom prst="line">
            <a:avLst/>
          </a:prstGeom>
        </p:spPr>
        <p:style>
          <a:lnRef idx="3">
            <a:schemeClr val="dk1"/>
          </a:lnRef>
          <a:fillRef idx="0">
            <a:schemeClr val="dk1"/>
          </a:fillRef>
          <a:effectRef idx="2">
            <a:schemeClr val="dk1"/>
          </a:effectRef>
          <a:fontRef idx="minor">
            <a:schemeClr val="tx1"/>
          </a:fontRef>
        </p:style>
      </p:cxnSp>
      <p:sp>
        <p:nvSpPr>
          <p:cNvPr id="3" name="Hình chữ nhật 9">
            <a:extLst>
              <a:ext uri="{FF2B5EF4-FFF2-40B4-BE49-F238E27FC236}">
                <a16:creationId xmlns:a16="http://schemas.microsoft.com/office/drawing/2014/main" id="{73B1FBE1-BDE1-6CC2-CDDF-70A1C922AC1F}"/>
              </a:ext>
            </a:extLst>
          </p:cNvPr>
          <p:cNvSpPr/>
          <p:nvPr/>
        </p:nvSpPr>
        <p:spPr>
          <a:xfrm>
            <a:off x="0" y="6447322"/>
            <a:ext cx="12204700" cy="518028"/>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6" name="Hộp Văn bản 10">
            <a:extLst>
              <a:ext uri="{FF2B5EF4-FFF2-40B4-BE49-F238E27FC236}">
                <a16:creationId xmlns:a16="http://schemas.microsoft.com/office/drawing/2014/main" id="{EC98AF9B-B6F4-32F6-4366-02F2720060C6}"/>
              </a:ext>
            </a:extLst>
          </p:cNvPr>
          <p:cNvSpPr txBox="1"/>
          <p:nvPr/>
        </p:nvSpPr>
        <p:spPr>
          <a:xfrm>
            <a:off x="0" y="6513795"/>
            <a:ext cx="12191999" cy="369332"/>
          </a:xfrm>
          <a:prstGeom prst="rect">
            <a:avLst/>
          </a:prstGeom>
          <a:noFill/>
        </p:spPr>
        <p:txBody>
          <a:bodyPr wrap="square">
            <a:spAutoFit/>
          </a:bodyPr>
          <a:lstStyle/>
          <a:p>
            <a:pPr algn="ctr">
              <a:lnSpc>
                <a:spcPct val="90000"/>
              </a:lnSpc>
              <a:spcAft>
                <a:spcPts val="600"/>
              </a:spcAft>
            </a:pPr>
            <a:r>
              <a:rPr lang="en-US" sz="2000" b="1" i="1" dirty="0"/>
              <a:t>NGHIÊN CỨU PHÁT TRIỂN MÔ HÌNH BẢN SAO SỐ CHO ROBOT</a:t>
            </a:r>
          </a:p>
        </p:txBody>
      </p:sp>
      <p:pic>
        <p:nvPicPr>
          <p:cNvPr id="2" name="Hình ảnh 1" descr="Ảnh có chứa dây cáp, đồ điện tử, trong nhà, Dây điện&#10;&#10;Mô tả được tạo tự động">
            <a:extLst>
              <a:ext uri="{FF2B5EF4-FFF2-40B4-BE49-F238E27FC236}">
                <a16:creationId xmlns:a16="http://schemas.microsoft.com/office/drawing/2014/main" id="{D5762329-BAE6-A6FD-C206-07A69321D515}"/>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6497" r="14000" b="9502"/>
          <a:stretch/>
        </p:blipFill>
        <p:spPr>
          <a:xfrm>
            <a:off x="539014" y="874177"/>
            <a:ext cx="5526858" cy="5215727"/>
          </a:xfrm>
          <a:prstGeom prst="rect">
            <a:avLst/>
          </a:prstGeom>
        </p:spPr>
      </p:pic>
      <p:pic>
        <p:nvPicPr>
          <p:cNvPr id="7" name="Hình ảnh 6">
            <a:extLst>
              <a:ext uri="{FF2B5EF4-FFF2-40B4-BE49-F238E27FC236}">
                <a16:creationId xmlns:a16="http://schemas.microsoft.com/office/drawing/2014/main" id="{F72E1177-70E5-85F1-E7E0-43D2126DE75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19847" y="844027"/>
            <a:ext cx="5758941" cy="5215727"/>
          </a:xfrm>
          <a:prstGeom prst="rect">
            <a:avLst/>
          </a:prstGeom>
        </p:spPr>
      </p:pic>
    </p:spTree>
    <p:extLst>
      <p:ext uri="{BB962C8B-B14F-4D97-AF65-F5344CB8AC3E}">
        <p14:creationId xmlns:p14="http://schemas.microsoft.com/office/powerpoint/2010/main" val="25681155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Đường nối Thẳng 2">
            <a:extLst>
              <a:ext uri="{FF2B5EF4-FFF2-40B4-BE49-F238E27FC236}">
                <a16:creationId xmlns:a16="http://schemas.microsoft.com/office/drawing/2014/main" id="{DC1E0B3C-1784-4749-72E7-D84DDA0F1139}"/>
              </a:ext>
            </a:extLst>
          </p:cNvPr>
          <p:cNvCxnSpPr>
            <a:cxnSpLocks/>
          </p:cNvCxnSpPr>
          <p:nvPr/>
        </p:nvCxnSpPr>
        <p:spPr>
          <a:xfrm>
            <a:off x="539014" y="665930"/>
            <a:ext cx="946886" cy="0"/>
          </a:xfrm>
          <a:prstGeom prst="line">
            <a:avLst/>
          </a:prstGeom>
        </p:spPr>
        <p:style>
          <a:lnRef idx="3">
            <a:schemeClr val="dk1"/>
          </a:lnRef>
          <a:fillRef idx="0">
            <a:schemeClr val="dk1"/>
          </a:fillRef>
          <a:effectRef idx="2">
            <a:schemeClr val="dk1"/>
          </a:effectRef>
          <a:fontRef idx="minor">
            <a:schemeClr val="tx1"/>
          </a:fontRef>
        </p:style>
      </p:cxnSp>
      <p:sp>
        <p:nvSpPr>
          <p:cNvPr id="4" name="Hộp Văn bản 3">
            <a:extLst>
              <a:ext uri="{FF2B5EF4-FFF2-40B4-BE49-F238E27FC236}">
                <a16:creationId xmlns:a16="http://schemas.microsoft.com/office/drawing/2014/main" id="{EEA32679-FA88-DCA4-58BC-2C81BA858479}"/>
              </a:ext>
            </a:extLst>
          </p:cNvPr>
          <p:cNvSpPr txBox="1"/>
          <p:nvPr/>
        </p:nvSpPr>
        <p:spPr>
          <a:xfrm>
            <a:off x="433138" y="277347"/>
            <a:ext cx="3579144" cy="369332"/>
          </a:xfrm>
          <a:prstGeom prst="rect">
            <a:avLst/>
          </a:prstGeom>
          <a:noFill/>
        </p:spPr>
        <p:txBody>
          <a:bodyPr wrap="square" rtlCol="0">
            <a:spAutoFit/>
          </a:bodyPr>
          <a:lstStyle/>
          <a:p>
            <a:r>
              <a:rPr lang="vi-VN" b="1" dirty="0"/>
              <a:t>Đánh giá</a:t>
            </a:r>
          </a:p>
        </p:txBody>
      </p:sp>
      <p:sp>
        <p:nvSpPr>
          <p:cNvPr id="2" name="Hình chữ nhật 9">
            <a:extLst>
              <a:ext uri="{FF2B5EF4-FFF2-40B4-BE49-F238E27FC236}">
                <a16:creationId xmlns:a16="http://schemas.microsoft.com/office/drawing/2014/main" id="{FB15826D-CC5D-5A9B-83EA-02127268C88C}"/>
              </a:ext>
            </a:extLst>
          </p:cNvPr>
          <p:cNvSpPr/>
          <p:nvPr/>
        </p:nvSpPr>
        <p:spPr>
          <a:xfrm>
            <a:off x="0" y="6447322"/>
            <a:ext cx="12204700" cy="518028"/>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6" name="Hộp Văn bản 10">
            <a:extLst>
              <a:ext uri="{FF2B5EF4-FFF2-40B4-BE49-F238E27FC236}">
                <a16:creationId xmlns:a16="http://schemas.microsoft.com/office/drawing/2014/main" id="{CA310C72-384D-1AB7-C9DA-AD4E7C0C35EA}"/>
              </a:ext>
            </a:extLst>
          </p:cNvPr>
          <p:cNvSpPr txBox="1"/>
          <p:nvPr/>
        </p:nvSpPr>
        <p:spPr>
          <a:xfrm>
            <a:off x="0" y="6513795"/>
            <a:ext cx="12191999" cy="369332"/>
          </a:xfrm>
          <a:prstGeom prst="rect">
            <a:avLst/>
          </a:prstGeom>
          <a:noFill/>
        </p:spPr>
        <p:txBody>
          <a:bodyPr wrap="square">
            <a:spAutoFit/>
          </a:bodyPr>
          <a:lstStyle/>
          <a:p>
            <a:pPr algn="ctr">
              <a:lnSpc>
                <a:spcPct val="90000"/>
              </a:lnSpc>
              <a:spcAft>
                <a:spcPts val="600"/>
              </a:spcAft>
            </a:pPr>
            <a:r>
              <a:rPr lang="en-US" sz="2000" b="1" i="1" dirty="0"/>
              <a:t>NGHIÊN CỨU PHÁT TRIỂN MÔ HÌNH BẢN SAO SỐ CHO ROBOT</a:t>
            </a:r>
          </a:p>
        </p:txBody>
      </p:sp>
      <p:graphicFrame>
        <p:nvGraphicFramePr>
          <p:cNvPr id="22" name="Bảng 21">
            <a:extLst>
              <a:ext uri="{FF2B5EF4-FFF2-40B4-BE49-F238E27FC236}">
                <a16:creationId xmlns:a16="http://schemas.microsoft.com/office/drawing/2014/main" id="{734F1636-CCEF-C8EA-D159-7F8233D038AB}"/>
              </a:ext>
            </a:extLst>
          </p:cNvPr>
          <p:cNvGraphicFramePr>
            <a:graphicFrameLocks noGrp="1"/>
          </p:cNvGraphicFramePr>
          <p:nvPr>
            <p:extLst>
              <p:ext uri="{D42A27DB-BD31-4B8C-83A1-F6EECF244321}">
                <p14:modId xmlns:p14="http://schemas.microsoft.com/office/powerpoint/2010/main" val="1713648125"/>
              </p:ext>
            </p:extLst>
          </p:nvPr>
        </p:nvGraphicFramePr>
        <p:xfrm>
          <a:off x="433138" y="1308726"/>
          <a:ext cx="10661905" cy="4495800"/>
        </p:xfrm>
        <a:graphic>
          <a:graphicData uri="http://schemas.openxmlformats.org/drawingml/2006/table">
            <a:tbl>
              <a:tblPr firstRow="1" firstCol="1" bandRow="1">
                <a:tableStyleId>{5940675A-B579-460E-94D1-54222C63F5DA}</a:tableStyleId>
              </a:tblPr>
              <a:tblGrid>
                <a:gridCol w="649781">
                  <a:extLst>
                    <a:ext uri="{9D8B030D-6E8A-4147-A177-3AD203B41FA5}">
                      <a16:colId xmlns:a16="http://schemas.microsoft.com/office/drawing/2014/main" val="213651427"/>
                    </a:ext>
                  </a:extLst>
                </a:gridCol>
                <a:gridCol w="1629029">
                  <a:extLst>
                    <a:ext uri="{9D8B030D-6E8A-4147-A177-3AD203B41FA5}">
                      <a16:colId xmlns:a16="http://schemas.microsoft.com/office/drawing/2014/main" val="2163839804"/>
                    </a:ext>
                  </a:extLst>
                </a:gridCol>
                <a:gridCol w="1949344">
                  <a:extLst>
                    <a:ext uri="{9D8B030D-6E8A-4147-A177-3AD203B41FA5}">
                      <a16:colId xmlns:a16="http://schemas.microsoft.com/office/drawing/2014/main" val="3489888961"/>
                    </a:ext>
                  </a:extLst>
                </a:gridCol>
                <a:gridCol w="1775459">
                  <a:extLst>
                    <a:ext uri="{9D8B030D-6E8A-4147-A177-3AD203B41FA5}">
                      <a16:colId xmlns:a16="http://schemas.microsoft.com/office/drawing/2014/main" val="3924101360"/>
                    </a:ext>
                  </a:extLst>
                </a:gridCol>
                <a:gridCol w="1683940">
                  <a:extLst>
                    <a:ext uri="{9D8B030D-6E8A-4147-A177-3AD203B41FA5}">
                      <a16:colId xmlns:a16="http://schemas.microsoft.com/office/drawing/2014/main" val="542303880"/>
                    </a:ext>
                  </a:extLst>
                </a:gridCol>
                <a:gridCol w="2974352">
                  <a:extLst>
                    <a:ext uri="{9D8B030D-6E8A-4147-A177-3AD203B41FA5}">
                      <a16:colId xmlns:a16="http://schemas.microsoft.com/office/drawing/2014/main" val="3597849263"/>
                    </a:ext>
                  </a:extLst>
                </a:gridCol>
              </a:tblGrid>
              <a:tr h="564896">
                <a:tc rowSpan="2">
                  <a:txBody>
                    <a:bodyPr/>
                    <a:lstStyle/>
                    <a:p>
                      <a:pPr marL="0" marR="0" algn="ctr">
                        <a:spcBef>
                          <a:spcPts val="0"/>
                        </a:spcBef>
                        <a:spcAft>
                          <a:spcPts val="0"/>
                        </a:spcAft>
                      </a:pPr>
                      <a:r>
                        <a:rPr lang="en-US" sz="1800" kern="0">
                          <a:effectLst/>
                        </a:rPr>
                        <a:t>STT</a:t>
                      </a:r>
                      <a:endParaRPr lang="vi-VN" sz="1800" kern="100">
                        <a:effectLst/>
                        <a:latin typeface="Times New Roman" panose="02020603050405020304" pitchFamily="18" charset="0"/>
                        <a:ea typeface="Arial" panose="020B0604020202020204" pitchFamily="34" charset="0"/>
                        <a:cs typeface="Times New Roman" panose="02020603050405020304" pitchFamily="18" charset="0"/>
                      </a:endParaRPr>
                    </a:p>
                  </a:txBody>
                  <a:tcPr marL="68580" marR="68580" marT="0" marB="0" anchor="ctr"/>
                </a:tc>
                <a:tc gridSpan="2">
                  <a:txBody>
                    <a:bodyPr/>
                    <a:lstStyle/>
                    <a:p>
                      <a:pPr marL="0" marR="0" algn="ctr">
                        <a:spcBef>
                          <a:spcPts val="0"/>
                        </a:spcBef>
                        <a:spcAft>
                          <a:spcPts val="0"/>
                        </a:spcAft>
                      </a:pPr>
                      <a:r>
                        <a:rPr lang="en-US" sz="1800" kern="0" dirty="0" err="1">
                          <a:effectLst/>
                        </a:rPr>
                        <a:t>Bộ</a:t>
                      </a:r>
                      <a:r>
                        <a:rPr lang="en-US" sz="1800" kern="0" dirty="0">
                          <a:effectLst/>
                        </a:rPr>
                        <a:t> </a:t>
                      </a:r>
                      <a:r>
                        <a:rPr lang="en-US" sz="1800" kern="0" dirty="0" err="1">
                          <a:effectLst/>
                        </a:rPr>
                        <a:t>xử</a:t>
                      </a:r>
                      <a:r>
                        <a:rPr lang="en-US" sz="1800" kern="0" dirty="0">
                          <a:effectLst/>
                        </a:rPr>
                        <a:t> </a:t>
                      </a:r>
                      <a:r>
                        <a:rPr lang="en-US" sz="1800" kern="0" dirty="0" err="1">
                          <a:effectLst/>
                        </a:rPr>
                        <a:t>lý</a:t>
                      </a:r>
                      <a:r>
                        <a:rPr lang="en-US" sz="1800" kern="0" dirty="0">
                          <a:effectLst/>
                        </a:rPr>
                        <a:t> </a:t>
                      </a:r>
                      <a:r>
                        <a:rPr lang="en-US" sz="1800" kern="0" dirty="0" err="1">
                          <a:effectLst/>
                        </a:rPr>
                        <a:t>trung</a:t>
                      </a:r>
                      <a:r>
                        <a:rPr lang="en-US" sz="1800" kern="0" dirty="0">
                          <a:effectLst/>
                        </a:rPr>
                        <a:t> </a:t>
                      </a:r>
                      <a:r>
                        <a:rPr lang="en-US" sz="1800" kern="0" dirty="0" err="1">
                          <a:effectLst/>
                        </a:rPr>
                        <a:t>tâm</a:t>
                      </a:r>
                      <a:endParaRPr lang="vi-VN" sz="1800" kern="100" dirty="0">
                        <a:effectLst/>
                        <a:latin typeface="Times New Roman" panose="02020603050405020304" pitchFamily="18" charset="0"/>
                        <a:ea typeface="Arial" panose="020B0604020202020204" pitchFamily="34" charset="0"/>
                        <a:cs typeface="Times New Roman" panose="02020603050405020304" pitchFamily="18" charset="0"/>
                      </a:endParaRPr>
                    </a:p>
                  </a:txBody>
                  <a:tcPr marL="68580" marR="68580" marT="0" marB="0" anchor="ctr"/>
                </a:tc>
                <a:tc hMerge="1">
                  <a:txBody>
                    <a:bodyPr/>
                    <a:lstStyle/>
                    <a:p>
                      <a:endParaRPr lang="vi-VN"/>
                    </a:p>
                  </a:txBody>
                  <a:tcPr/>
                </a:tc>
                <a:tc gridSpan="2">
                  <a:txBody>
                    <a:bodyPr/>
                    <a:lstStyle/>
                    <a:p>
                      <a:pPr marL="0" marR="0" algn="ctr">
                        <a:spcBef>
                          <a:spcPts val="0"/>
                        </a:spcBef>
                        <a:spcAft>
                          <a:spcPts val="0"/>
                        </a:spcAft>
                      </a:pPr>
                      <a:r>
                        <a:rPr lang="en-US" sz="1800" kern="0">
                          <a:effectLst/>
                        </a:rPr>
                        <a:t>Công cụ</a:t>
                      </a:r>
                      <a:endParaRPr lang="vi-VN" sz="1800" kern="100">
                        <a:effectLst/>
                        <a:latin typeface="Times New Roman" panose="02020603050405020304" pitchFamily="18" charset="0"/>
                        <a:ea typeface="Arial" panose="020B0604020202020204" pitchFamily="34" charset="0"/>
                        <a:cs typeface="Times New Roman" panose="02020603050405020304" pitchFamily="18" charset="0"/>
                      </a:endParaRPr>
                    </a:p>
                  </a:txBody>
                  <a:tcPr marL="68580" marR="68580" marT="0" marB="0" anchor="ctr"/>
                </a:tc>
                <a:tc hMerge="1">
                  <a:txBody>
                    <a:bodyPr/>
                    <a:lstStyle/>
                    <a:p>
                      <a:endParaRPr lang="vi-VN"/>
                    </a:p>
                  </a:txBody>
                  <a:tcPr/>
                </a:tc>
                <a:tc rowSpan="2">
                  <a:txBody>
                    <a:bodyPr/>
                    <a:lstStyle/>
                    <a:p>
                      <a:pPr marL="0" marR="0" algn="ctr">
                        <a:spcBef>
                          <a:spcPts val="0"/>
                        </a:spcBef>
                        <a:spcAft>
                          <a:spcPts val="0"/>
                        </a:spcAft>
                      </a:pPr>
                      <a:r>
                        <a:rPr lang="en-US" sz="1800" kern="0" dirty="0" err="1">
                          <a:effectLst/>
                        </a:rPr>
                        <a:t>Vị</a:t>
                      </a:r>
                      <a:r>
                        <a:rPr lang="en-US" sz="1800" kern="0" dirty="0">
                          <a:effectLst/>
                        </a:rPr>
                        <a:t> </a:t>
                      </a:r>
                      <a:r>
                        <a:rPr lang="en-US" sz="1800" kern="0" dirty="0" err="1">
                          <a:effectLst/>
                        </a:rPr>
                        <a:t>trí</a:t>
                      </a:r>
                      <a:r>
                        <a:rPr lang="en-US" sz="1800" kern="0" dirty="0">
                          <a:effectLst/>
                        </a:rPr>
                        <a:t> </a:t>
                      </a:r>
                      <a:r>
                        <a:rPr lang="en-US" sz="1800" kern="0" dirty="0" err="1">
                          <a:effectLst/>
                        </a:rPr>
                        <a:t>điểm</a:t>
                      </a:r>
                      <a:r>
                        <a:rPr lang="en-US" sz="1800" kern="0" dirty="0">
                          <a:effectLst/>
                        </a:rPr>
                        <a:t> </a:t>
                      </a:r>
                      <a:r>
                        <a:rPr lang="en-US" sz="1800" kern="0" dirty="0" err="1">
                          <a:effectLst/>
                        </a:rPr>
                        <a:t>cuối</a:t>
                      </a:r>
                      <a:r>
                        <a:rPr lang="en-US" sz="1800" kern="0" dirty="0">
                          <a:effectLst/>
                        </a:rPr>
                        <a:t> </a:t>
                      </a:r>
                      <a:r>
                        <a:rPr lang="en-US" sz="1800" kern="0" dirty="0" err="1">
                          <a:effectLst/>
                        </a:rPr>
                        <a:t>tay</a:t>
                      </a:r>
                      <a:r>
                        <a:rPr lang="en-US" sz="1800" kern="0" dirty="0">
                          <a:effectLst/>
                        </a:rPr>
                        <a:t> </a:t>
                      </a:r>
                      <a:r>
                        <a:rPr lang="en-US" sz="1800" kern="0" dirty="0" err="1">
                          <a:effectLst/>
                        </a:rPr>
                        <a:t>máy</a:t>
                      </a:r>
                      <a:endParaRPr lang="vi-VN" sz="1800" kern="100" dirty="0">
                        <a:effectLst/>
                        <a:latin typeface="Times New Roman" panose="02020603050405020304" pitchFamily="18" charset="0"/>
                        <a:ea typeface="Arial" panose="020B060402020202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931569715"/>
                  </a:ext>
                </a:extLst>
              </a:tr>
              <a:tr h="541528">
                <a:tc vMerge="1">
                  <a:txBody>
                    <a:bodyPr/>
                    <a:lstStyle/>
                    <a:p>
                      <a:endParaRPr lang="vi-VN"/>
                    </a:p>
                  </a:txBody>
                  <a:tcPr/>
                </a:tc>
                <a:tc>
                  <a:txBody>
                    <a:bodyPr/>
                    <a:lstStyle/>
                    <a:p>
                      <a:pPr marL="0" marR="0" algn="ctr">
                        <a:spcBef>
                          <a:spcPts val="0"/>
                        </a:spcBef>
                        <a:spcAft>
                          <a:spcPts val="0"/>
                        </a:spcAft>
                      </a:pPr>
                      <a:r>
                        <a:rPr lang="en-US" sz="1800" kern="0">
                          <a:effectLst/>
                        </a:rPr>
                        <a:t>Bộ giá trị góc 1</a:t>
                      </a:r>
                      <a:endParaRPr lang="vi-VN" sz="1800" kern="100">
                        <a:effectLst/>
                        <a:latin typeface="Times New Roman" panose="02020603050405020304" pitchFamily="18" charset="0"/>
                        <a:ea typeface="Arial" panose="020B060402020202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kern="0" dirty="0" err="1">
                          <a:effectLst/>
                        </a:rPr>
                        <a:t>Bộ</a:t>
                      </a:r>
                      <a:r>
                        <a:rPr lang="en-US" sz="1800" kern="0" dirty="0">
                          <a:effectLst/>
                        </a:rPr>
                        <a:t> </a:t>
                      </a:r>
                      <a:r>
                        <a:rPr lang="en-US" sz="1800" kern="0" dirty="0" err="1">
                          <a:effectLst/>
                        </a:rPr>
                        <a:t>giá</a:t>
                      </a:r>
                      <a:r>
                        <a:rPr lang="en-US" sz="1800" kern="0" dirty="0">
                          <a:effectLst/>
                        </a:rPr>
                        <a:t> </a:t>
                      </a:r>
                      <a:r>
                        <a:rPr lang="en-US" sz="1800" kern="0" dirty="0" err="1">
                          <a:effectLst/>
                        </a:rPr>
                        <a:t>trị</a:t>
                      </a:r>
                      <a:r>
                        <a:rPr lang="en-US" sz="1800" kern="0" dirty="0">
                          <a:effectLst/>
                        </a:rPr>
                        <a:t> </a:t>
                      </a:r>
                      <a:r>
                        <a:rPr lang="en-US" sz="1800" kern="0" dirty="0" err="1">
                          <a:effectLst/>
                        </a:rPr>
                        <a:t>góc</a:t>
                      </a:r>
                      <a:r>
                        <a:rPr lang="en-US" sz="1800" kern="0" dirty="0">
                          <a:effectLst/>
                        </a:rPr>
                        <a:t> 2</a:t>
                      </a:r>
                      <a:endParaRPr lang="vi-VN" sz="1800" kern="100" dirty="0">
                        <a:effectLst/>
                        <a:latin typeface="Times New Roman" panose="02020603050405020304" pitchFamily="18" charset="0"/>
                        <a:ea typeface="Arial" panose="020B060402020202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kern="0">
                          <a:effectLst/>
                        </a:rPr>
                        <a:t>Bộ giá trị góc 1</a:t>
                      </a:r>
                      <a:endParaRPr lang="vi-VN" sz="1800" kern="100">
                        <a:effectLst/>
                        <a:latin typeface="Times New Roman" panose="02020603050405020304" pitchFamily="18" charset="0"/>
                        <a:ea typeface="Arial" panose="020B060402020202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kern="0" dirty="0" err="1">
                          <a:effectLst/>
                        </a:rPr>
                        <a:t>Bộ</a:t>
                      </a:r>
                      <a:r>
                        <a:rPr lang="en-US" sz="1800" kern="0" dirty="0">
                          <a:effectLst/>
                        </a:rPr>
                        <a:t> </a:t>
                      </a:r>
                      <a:r>
                        <a:rPr lang="en-US" sz="1800" kern="0" dirty="0" err="1">
                          <a:effectLst/>
                        </a:rPr>
                        <a:t>giá</a:t>
                      </a:r>
                      <a:r>
                        <a:rPr lang="en-US" sz="1800" kern="0" dirty="0">
                          <a:effectLst/>
                        </a:rPr>
                        <a:t> </a:t>
                      </a:r>
                      <a:r>
                        <a:rPr lang="en-US" sz="1800" kern="0" dirty="0" err="1">
                          <a:effectLst/>
                        </a:rPr>
                        <a:t>trị</a:t>
                      </a:r>
                      <a:r>
                        <a:rPr lang="en-US" sz="1800" kern="0" dirty="0">
                          <a:effectLst/>
                        </a:rPr>
                        <a:t> </a:t>
                      </a:r>
                      <a:r>
                        <a:rPr lang="en-US" sz="1800" kern="0" dirty="0" err="1">
                          <a:effectLst/>
                        </a:rPr>
                        <a:t>góc</a:t>
                      </a:r>
                      <a:r>
                        <a:rPr lang="en-US" sz="1800" kern="0" dirty="0">
                          <a:effectLst/>
                        </a:rPr>
                        <a:t> 2</a:t>
                      </a:r>
                      <a:endParaRPr lang="vi-VN" sz="1800" kern="100" dirty="0">
                        <a:effectLst/>
                        <a:latin typeface="Times New Roman" panose="02020603050405020304" pitchFamily="18" charset="0"/>
                        <a:ea typeface="Arial" panose="020B0604020202020204" pitchFamily="34" charset="0"/>
                        <a:cs typeface="Times New Roman" panose="02020603050405020304" pitchFamily="18" charset="0"/>
                      </a:endParaRPr>
                    </a:p>
                  </a:txBody>
                  <a:tcPr marL="68580" marR="68580" marT="0" marB="0" anchor="ctr"/>
                </a:tc>
                <a:tc vMerge="1">
                  <a:txBody>
                    <a:bodyPr/>
                    <a:lstStyle/>
                    <a:p>
                      <a:endParaRPr lang="vi-VN"/>
                    </a:p>
                  </a:txBody>
                  <a:tcPr/>
                </a:tc>
                <a:extLst>
                  <a:ext uri="{0D108BD9-81ED-4DB2-BD59-A6C34878D82A}">
                    <a16:rowId xmlns:a16="http://schemas.microsoft.com/office/drawing/2014/main" val="714538408"/>
                  </a:ext>
                </a:extLst>
              </a:tr>
              <a:tr h="564896">
                <a:tc>
                  <a:txBody>
                    <a:bodyPr/>
                    <a:lstStyle/>
                    <a:p>
                      <a:pPr marL="0" marR="0" algn="ctr">
                        <a:spcBef>
                          <a:spcPts val="0"/>
                        </a:spcBef>
                        <a:spcAft>
                          <a:spcPts val="0"/>
                        </a:spcAft>
                      </a:pPr>
                      <a:r>
                        <a:rPr lang="en-US" sz="1800" kern="0">
                          <a:effectLst/>
                        </a:rPr>
                        <a:t>1</a:t>
                      </a:r>
                      <a:endParaRPr lang="vi-VN" sz="1800" kern="100">
                        <a:effectLst/>
                        <a:latin typeface="Times New Roman" panose="02020603050405020304" pitchFamily="18" charset="0"/>
                        <a:ea typeface="Arial" panose="020B060402020202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kern="0">
                          <a:effectLst/>
                        </a:rPr>
                        <a:t>[50, 50]</a:t>
                      </a:r>
                      <a:endParaRPr lang="vi-VN" sz="1800" kern="100">
                        <a:effectLst/>
                        <a:latin typeface="Times New Roman" panose="02020603050405020304" pitchFamily="18" charset="0"/>
                        <a:ea typeface="Arial" panose="020B060402020202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kern="0">
                          <a:effectLst/>
                        </a:rPr>
                        <a:t>[85.5, -50]</a:t>
                      </a:r>
                      <a:endParaRPr lang="vi-VN" sz="1800" kern="100">
                        <a:effectLst/>
                        <a:latin typeface="Times New Roman" panose="02020603050405020304" pitchFamily="18" charset="0"/>
                        <a:ea typeface="Arial" panose="020B060402020202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kern="0">
                          <a:effectLst/>
                        </a:rPr>
                        <a:t>[50, 50]</a:t>
                      </a:r>
                      <a:endParaRPr lang="vi-VN" sz="1800" kern="100">
                        <a:effectLst/>
                        <a:latin typeface="Times New Roman" panose="02020603050405020304" pitchFamily="18" charset="0"/>
                        <a:ea typeface="Arial" panose="020B060402020202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kern="0">
                          <a:effectLst/>
                        </a:rPr>
                        <a:t>[85.5, -50]</a:t>
                      </a:r>
                      <a:endParaRPr lang="vi-VN" sz="1800" kern="100">
                        <a:effectLst/>
                        <a:latin typeface="Times New Roman" panose="02020603050405020304" pitchFamily="18" charset="0"/>
                        <a:ea typeface="Arial" panose="020B060402020202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kern="0">
                          <a:effectLst/>
                        </a:rPr>
                        <a:t>[76.1, 186.03 ,70]</a:t>
                      </a:r>
                      <a:endParaRPr lang="vi-VN" sz="1800" kern="100">
                        <a:effectLst/>
                        <a:latin typeface="Times New Roman" panose="02020603050405020304" pitchFamily="18" charset="0"/>
                        <a:ea typeface="Arial" panose="020B060402020202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4161338474"/>
                  </a:ext>
                </a:extLst>
              </a:tr>
              <a:tr h="564896">
                <a:tc>
                  <a:txBody>
                    <a:bodyPr/>
                    <a:lstStyle/>
                    <a:p>
                      <a:pPr marL="0" marR="0" algn="ctr">
                        <a:spcBef>
                          <a:spcPts val="0"/>
                        </a:spcBef>
                        <a:spcAft>
                          <a:spcPts val="0"/>
                        </a:spcAft>
                      </a:pPr>
                      <a:r>
                        <a:rPr lang="en-US" sz="1800" kern="0">
                          <a:effectLst/>
                        </a:rPr>
                        <a:t>2</a:t>
                      </a:r>
                      <a:endParaRPr lang="vi-VN" sz="1800" kern="100">
                        <a:effectLst/>
                        <a:latin typeface="Times New Roman" panose="02020603050405020304" pitchFamily="18" charset="0"/>
                        <a:ea typeface="Arial" panose="020B060402020202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kern="0">
                          <a:effectLst/>
                        </a:rPr>
                        <a:t>[49.5, 50]</a:t>
                      </a:r>
                      <a:endParaRPr lang="vi-VN" sz="1800" kern="100">
                        <a:effectLst/>
                        <a:latin typeface="Times New Roman" panose="02020603050405020304" pitchFamily="18" charset="0"/>
                        <a:ea typeface="Arial" panose="020B060402020202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kern="0">
                          <a:effectLst/>
                        </a:rPr>
                        <a:t>[85, -50]</a:t>
                      </a:r>
                      <a:endParaRPr lang="vi-VN" sz="1800" kern="100">
                        <a:effectLst/>
                        <a:latin typeface="Times New Roman" panose="02020603050405020304" pitchFamily="18" charset="0"/>
                        <a:ea typeface="Arial" panose="020B060402020202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kern="0">
                          <a:effectLst/>
                        </a:rPr>
                        <a:t>[49.49, 50]</a:t>
                      </a:r>
                      <a:endParaRPr lang="vi-VN" sz="1800" kern="100">
                        <a:effectLst/>
                        <a:latin typeface="Times New Roman" panose="02020603050405020304" pitchFamily="18" charset="0"/>
                        <a:ea typeface="Arial" panose="020B060402020202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kern="0">
                          <a:effectLst/>
                        </a:rPr>
                        <a:t>[85.01, -50]</a:t>
                      </a:r>
                      <a:endParaRPr lang="vi-VN" sz="1800" kern="100">
                        <a:effectLst/>
                        <a:latin typeface="Times New Roman" panose="02020603050405020304" pitchFamily="18" charset="0"/>
                        <a:ea typeface="Arial" panose="020B060402020202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kern="0">
                          <a:effectLst/>
                        </a:rPr>
                        <a:t>[77.73, 185.35, 70]</a:t>
                      </a:r>
                      <a:endParaRPr lang="vi-VN" sz="1800" kern="100">
                        <a:effectLst/>
                        <a:latin typeface="Times New Roman" panose="02020603050405020304" pitchFamily="18" charset="0"/>
                        <a:ea typeface="Arial" panose="020B060402020202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923835248"/>
                  </a:ext>
                </a:extLst>
              </a:tr>
              <a:tr h="564896">
                <a:tc>
                  <a:txBody>
                    <a:bodyPr/>
                    <a:lstStyle/>
                    <a:p>
                      <a:pPr marL="0" marR="0" algn="ctr">
                        <a:spcBef>
                          <a:spcPts val="0"/>
                        </a:spcBef>
                        <a:spcAft>
                          <a:spcPts val="0"/>
                        </a:spcAft>
                      </a:pPr>
                      <a:r>
                        <a:rPr lang="en-US" sz="1800" kern="0">
                          <a:effectLst/>
                        </a:rPr>
                        <a:t>3</a:t>
                      </a:r>
                      <a:endParaRPr lang="vi-VN" sz="1800" kern="100">
                        <a:effectLst/>
                        <a:latin typeface="Times New Roman" panose="02020603050405020304" pitchFamily="18" charset="0"/>
                        <a:ea typeface="Arial" panose="020B060402020202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kern="0">
                          <a:effectLst/>
                        </a:rPr>
                        <a:t>[9.99, 10]</a:t>
                      </a:r>
                      <a:endParaRPr lang="vi-VN" sz="1800" kern="100">
                        <a:effectLst/>
                        <a:latin typeface="Times New Roman" panose="02020603050405020304" pitchFamily="18" charset="0"/>
                        <a:ea typeface="Arial" panose="020B060402020202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kern="0">
                          <a:effectLst/>
                        </a:rPr>
                        <a:t>[17.27, -10]</a:t>
                      </a:r>
                      <a:endParaRPr lang="vi-VN" sz="1800" kern="100">
                        <a:effectLst/>
                        <a:latin typeface="Times New Roman" panose="02020603050405020304" pitchFamily="18" charset="0"/>
                        <a:ea typeface="Arial" panose="020B060402020202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kern="0">
                          <a:effectLst/>
                        </a:rPr>
                        <a:t>[10, 10]</a:t>
                      </a:r>
                      <a:endParaRPr lang="vi-VN" sz="1800" kern="100">
                        <a:effectLst/>
                        <a:latin typeface="Times New Roman" panose="02020603050405020304" pitchFamily="18" charset="0"/>
                        <a:ea typeface="Arial" panose="020B060402020202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kern="0">
                          <a:effectLst/>
                        </a:rPr>
                        <a:t>[17.26, -9.99]</a:t>
                      </a:r>
                      <a:endParaRPr lang="vi-VN" sz="1800" kern="100">
                        <a:effectLst/>
                        <a:latin typeface="Times New Roman" panose="02020603050405020304" pitchFamily="18" charset="0"/>
                        <a:ea typeface="Arial" panose="020B060402020202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kern="0">
                          <a:effectLst/>
                        </a:rPr>
                        <a:t>[213.05, 51.67, 70]</a:t>
                      </a:r>
                      <a:endParaRPr lang="vi-VN" sz="1800" kern="100">
                        <a:effectLst/>
                        <a:latin typeface="Times New Roman" panose="02020603050405020304" pitchFamily="18" charset="0"/>
                        <a:ea typeface="Arial" panose="020B060402020202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705066585"/>
                  </a:ext>
                </a:extLst>
              </a:tr>
              <a:tr h="564896">
                <a:tc>
                  <a:txBody>
                    <a:bodyPr/>
                    <a:lstStyle/>
                    <a:p>
                      <a:pPr marL="0" marR="0" algn="ctr">
                        <a:spcBef>
                          <a:spcPts val="0"/>
                        </a:spcBef>
                        <a:spcAft>
                          <a:spcPts val="0"/>
                        </a:spcAft>
                      </a:pPr>
                      <a:r>
                        <a:rPr lang="en-US" sz="1800" kern="0">
                          <a:effectLst/>
                        </a:rPr>
                        <a:t>4</a:t>
                      </a:r>
                      <a:endParaRPr lang="vi-VN" sz="1800" kern="100">
                        <a:effectLst/>
                        <a:latin typeface="Times New Roman" panose="02020603050405020304" pitchFamily="18" charset="0"/>
                        <a:ea typeface="Arial" panose="020B060402020202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kern="0">
                          <a:effectLst/>
                        </a:rPr>
                        <a:t>[-76, 89]</a:t>
                      </a:r>
                      <a:endParaRPr lang="vi-VN" sz="1800" kern="100">
                        <a:effectLst/>
                        <a:latin typeface="Times New Roman" panose="02020603050405020304" pitchFamily="18" charset="0"/>
                        <a:ea typeface="Arial" panose="020B060402020202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kern="0">
                          <a:effectLst/>
                        </a:rPr>
                        <a:t>[-17, -89]</a:t>
                      </a:r>
                      <a:endParaRPr lang="vi-VN" sz="1800" kern="100">
                        <a:effectLst/>
                        <a:latin typeface="Times New Roman" panose="02020603050405020304" pitchFamily="18" charset="0"/>
                        <a:ea typeface="Arial" panose="020B060402020202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kern="0">
                          <a:effectLst/>
                        </a:rPr>
                        <a:t>[-75.99, -89]</a:t>
                      </a:r>
                      <a:endParaRPr lang="vi-VN" sz="1800" kern="100">
                        <a:effectLst/>
                        <a:latin typeface="Times New Roman" panose="02020603050405020304" pitchFamily="18" charset="0"/>
                        <a:ea typeface="Arial" panose="020B060402020202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kern="0">
                          <a:effectLst/>
                        </a:rPr>
                        <a:t>[-16.99, -89]</a:t>
                      </a:r>
                      <a:endParaRPr lang="vi-VN" sz="1800" kern="100">
                        <a:effectLst/>
                        <a:latin typeface="Times New Roman" panose="02020603050405020304" pitchFamily="18" charset="0"/>
                        <a:ea typeface="Arial" panose="020B060402020202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kern="0">
                          <a:effectLst/>
                        </a:rPr>
                        <a:t>[111.82, -117.85, 70]</a:t>
                      </a:r>
                      <a:endParaRPr lang="vi-VN" sz="1800" kern="100">
                        <a:effectLst/>
                        <a:latin typeface="Times New Roman" panose="02020603050405020304" pitchFamily="18" charset="0"/>
                        <a:ea typeface="Arial" panose="020B060402020202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519678771"/>
                  </a:ext>
                </a:extLst>
              </a:tr>
              <a:tr h="564896">
                <a:tc>
                  <a:txBody>
                    <a:bodyPr/>
                    <a:lstStyle/>
                    <a:p>
                      <a:pPr marL="0" marR="0" algn="ctr">
                        <a:spcBef>
                          <a:spcPts val="0"/>
                        </a:spcBef>
                        <a:spcAft>
                          <a:spcPts val="0"/>
                        </a:spcAft>
                      </a:pPr>
                      <a:r>
                        <a:rPr lang="en-US" sz="1800" kern="0">
                          <a:effectLst/>
                        </a:rPr>
                        <a:t>5</a:t>
                      </a:r>
                      <a:endParaRPr lang="vi-VN" sz="1800" kern="100">
                        <a:effectLst/>
                        <a:latin typeface="Times New Roman" panose="02020603050405020304" pitchFamily="18" charset="0"/>
                        <a:ea typeface="Arial" panose="020B060402020202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kern="0">
                          <a:effectLst/>
                        </a:rPr>
                        <a:t>[-46.49, 88]</a:t>
                      </a:r>
                      <a:endParaRPr lang="vi-VN" sz="1800" kern="100">
                        <a:effectLst/>
                        <a:latin typeface="Times New Roman" panose="02020603050405020304" pitchFamily="18" charset="0"/>
                        <a:ea typeface="Arial" panose="020B060402020202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kern="0">
                          <a:effectLst/>
                        </a:rPr>
                        <a:t>[12, -88]</a:t>
                      </a:r>
                      <a:endParaRPr lang="vi-VN" sz="1800" kern="100">
                        <a:effectLst/>
                        <a:latin typeface="Times New Roman" panose="02020603050405020304" pitchFamily="18" charset="0"/>
                        <a:ea typeface="Arial" panose="020B060402020202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kern="0">
                          <a:effectLst/>
                        </a:rPr>
                        <a:t>[-47, 87.99]</a:t>
                      </a:r>
                      <a:endParaRPr lang="vi-VN" sz="1800" kern="100">
                        <a:effectLst/>
                        <a:latin typeface="Times New Roman" panose="02020603050405020304" pitchFamily="18" charset="0"/>
                        <a:ea typeface="Arial" panose="020B060402020202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kern="0">
                          <a:effectLst/>
                        </a:rPr>
                        <a:t>[11.99, -88]</a:t>
                      </a:r>
                      <a:endParaRPr lang="vi-VN" sz="1800" kern="100">
                        <a:effectLst/>
                        <a:latin typeface="Times New Roman" panose="02020603050405020304" pitchFamily="18" charset="0"/>
                        <a:ea typeface="Arial" panose="020B060402020202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kern="0">
                          <a:effectLst/>
                        </a:rPr>
                        <a:t>[156.29, -48.52, 70]</a:t>
                      </a:r>
                      <a:endParaRPr lang="vi-VN" sz="1800" kern="100">
                        <a:effectLst/>
                        <a:latin typeface="Times New Roman" panose="02020603050405020304" pitchFamily="18" charset="0"/>
                        <a:ea typeface="Arial" panose="020B060402020202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29388481"/>
                  </a:ext>
                </a:extLst>
              </a:tr>
              <a:tr h="564896">
                <a:tc>
                  <a:txBody>
                    <a:bodyPr/>
                    <a:lstStyle/>
                    <a:p>
                      <a:pPr marL="0" marR="0" algn="ctr">
                        <a:spcBef>
                          <a:spcPts val="0"/>
                        </a:spcBef>
                        <a:spcAft>
                          <a:spcPts val="0"/>
                        </a:spcAft>
                      </a:pPr>
                      <a:r>
                        <a:rPr lang="en-US" sz="1800" kern="0">
                          <a:effectLst/>
                        </a:rPr>
                        <a:t>6</a:t>
                      </a:r>
                      <a:endParaRPr lang="vi-VN" sz="1800" kern="100">
                        <a:effectLst/>
                        <a:latin typeface="Times New Roman" panose="02020603050405020304" pitchFamily="18" charset="0"/>
                        <a:ea typeface="Arial" panose="020B060402020202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kern="0" dirty="0">
                          <a:effectLst/>
                        </a:rPr>
                        <a:t>[58.28, 12]</a:t>
                      </a:r>
                      <a:endParaRPr lang="vi-VN" sz="1800" kern="100" dirty="0">
                        <a:effectLst/>
                        <a:latin typeface="Times New Roman" panose="02020603050405020304" pitchFamily="18" charset="0"/>
                        <a:ea typeface="Arial" panose="020B060402020202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kern="0" dirty="0">
                          <a:effectLst/>
                        </a:rPr>
                        <a:t>[67, -12]</a:t>
                      </a:r>
                      <a:endParaRPr lang="vi-VN" sz="1800" kern="100" dirty="0">
                        <a:effectLst/>
                        <a:latin typeface="Times New Roman" panose="02020603050405020304" pitchFamily="18" charset="0"/>
                        <a:ea typeface="Arial" panose="020B060402020202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kern="0">
                          <a:effectLst/>
                        </a:rPr>
                        <a:t>[58.28, 12.01]</a:t>
                      </a:r>
                      <a:endParaRPr lang="vi-VN" sz="1800" kern="100">
                        <a:effectLst/>
                        <a:latin typeface="Times New Roman" panose="02020603050405020304" pitchFamily="18" charset="0"/>
                        <a:ea typeface="Arial" panose="020B060402020202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kern="0" dirty="0">
                          <a:effectLst/>
                        </a:rPr>
                        <a:t>[67, -12.01]</a:t>
                      </a:r>
                      <a:endParaRPr lang="vi-VN" sz="1800" kern="100" dirty="0">
                        <a:effectLst/>
                        <a:latin typeface="Times New Roman" panose="02020603050405020304" pitchFamily="18" charset="0"/>
                        <a:ea typeface="Arial" panose="020B060402020202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kern="0" dirty="0">
                          <a:effectLst/>
                        </a:rPr>
                        <a:t>[100.59, 194.4, 70]</a:t>
                      </a:r>
                      <a:endParaRPr lang="vi-VN" sz="1800" kern="100" dirty="0">
                        <a:effectLst/>
                        <a:latin typeface="Times New Roman" panose="02020603050405020304" pitchFamily="18" charset="0"/>
                        <a:ea typeface="Arial" panose="020B060402020202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4000064401"/>
                  </a:ext>
                </a:extLst>
              </a:tr>
            </a:tbl>
          </a:graphicData>
        </a:graphic>
      </p:graphicFrame>
    </p:spTree>
    <p:extLst>
      <p:ext uri="{BB962C8B-B14F-4D97-AF65-F5344CB8AC3E}">
        <p14:creationId xmlns:p14="http://schemas.microsoft.com/office/powerpoint/2010/main" val="40249191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Hình ảnh 18" descr="Ảnh có chứa văn bản, Sơ đồ, ảnh chụp màn hình, hàng&#10;&#10;Mô tả được tạo tự động">
            <a:extLst>
              <a:ext uri="{FF2B5EF4-FFF2-40B4-BE49-F238E27FC236}">
                <a16:creationId xmlns:a16="http://schemas.microsoft.com/office/drawing/2014/main" id="{B1617FEF-BE69-FE55-B702-9A388009A7E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3857" y="838601"/>
            <a:ext cx="10108354" cy="5487379"/>
          </a:xfrm>
          <a:prstGeom prst="rect">
            <a:avLst/>
          </a:prstGeom>
        </p:spPr>
      </p:pic>
      <p:cxnSp>
        <p:nvCxnSpPr>
          <p:cNvPr id="3" name="Đường nối Thẳng 2">
            <a:extLst>
              <a:ext uri="{FF2B5EF4-FFF2-40B4-BE49-F238E27FC236}">
                <a16:creationId xmlns:a16="http://schemas.microsoft.com/office/drawing/2014/main" id="{DC1E0B3C-1784-4749-72E7-D84DDA0F1139}"/>
              </a:ext>
            </a:extLst>
          </p:cNvPr>
          <p:cNvCxnSpPr>
            <a:cxnSpLocks/>
          </p:cNvCxnSpPr>
          <p:nvPr/>
        </p:nvCxnSpPr>
        <p:spPr>
          <a:xfrm>
            <a:off x="539014" y="665930"/>
            <a:ext cx="946886" cy="0"/>
          </a:xfrm>
          <a:prstGeom prst="line">
            <a:avLst/>
          </a:prstGeom>
        </p:spPr>
        <p:style>
          <a:lnRef idx="3">
            <a:schemeClr val="dk1"/>
          </a:lnRef>
          <a:fillRef idx="0">
            <a:schemeClr val="dk1"/>
          </a:fillRef>
          <a:effectRef idx="2">
            <a:schemeClr val="dk1"/>
          </a:effectRef>
          <a:fontRef idx="minor">
            <a:schemeClr val="tx1"/>
          </a:fontRef>
        </p:style>
      </p:cxnSp>
      <p:sp>
        <p:nvSpPr>
          <p:cNvPr id="4" name="Hộp Văn bản 3">
            <a:extLst>
              <a:ext uri="{FF2B5EF4-FFF2-40B4-BE49-F238E27FC236}">
                <a16:creationId xmlns:a16="http://schemas.microsoft.com/office/drawing/2014/main" id="{EEA32679-FA88-DCA4-58BC-2C81BA858479}"/>
              </a:ext>
            </a:extLst>
          </p:cNvPr>
          <p:cNvSpPr txBox="1"/>
          <p:nvPr/>
        </p:nvSpPr>
        <p:spPr>
          <a:xfrm>
            <a:off x="433138" y="277347"/>
            <a:ext cx="3579144" cy="369332"/>
          </a:xfrm>
          <a:prstGeom prst="rect">
            <a:avLst/>
          </a:prstGeom>
          <a:noFill/>
        </p:spPr>
        <p:txBody>
          <a:bodyPr wrap="square" rtlCol="0">
            <a:spAutoFit/>
          </a:bodyPr>
          <a:lstStyle/>
          <a:p>
            <a:r>
              <a:rPr lang="vi-VN" b="1" dirty="0"/>
              <a:t>Đánh giá</a:t>
            </a:r>
          </a:p>
        </p:txBody>
      </p:sp>
      <p:sp>
        <p:nvSpPr>
          <p:cNvPr id="2" name="Hình chữ nhật 9">
            <a:extLst>
              <a:ext uri="{FF2B5EF4-FFF2-40B4-BE49-F238E27FC236}">
                <a16:creationId xmlns:a16="http://schemas.microsoft.com/office/drawing/2014/main" id="{FB15826D-CC5D-5A9B-83EA-02127268C88C}"/>
              </a:ext>
            </a:extLst>
          </p:cNvPr>
          <p:cNvSpPr/>
          <p:nvPr/>
        </p:nvSpPr>
        <p:spPr>
          <a:xfrm>
            <a:off x="0" y="6447322"/>
            <a:ext cx="12204700" cy="518028"/>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6" name="Hộp Văn bản 10">
            <a:extLst>
              <a:ext uri="{FF2B5EF4-FFF2-40B4-BE49-F238E27FC236}">
                <a16:creationId xmlns:a16="http://schemas.microsoft.com/office/drawing/2014/main" id="{CA310C72-384D-1AB7-C9DA-AD4E7C0C35EA}"/>
              </a:ext>
            </a:extLst>
          </p:cNvPr>
          <p:cNvSpPr txBox="1"/>
          <p:nvPr/>
        </p:nvSpPr>
        <p:spPr>
          <a:xfrm>
            <a:off x="0" y="6513795"/>
            <a:ext cx="12191999" cy="369332"/>
          </a:xfrm>
          <a:prstGeom prst="rect">
            <a:avLst/>
          </a:prstGeom>
          <a:noFill/>
        </p:spPr>
        <p:txBody>
          <a:bodyPr wrap="square">
            <a:spAutoFit/>
          </a:bodyPr>
          <a:lstStyle/>
          <a:p>
            <a:pPr algn="ctr">
              <a:lnSpc>
                <a:spcPct val="90000"/>
              </a:lnSpc>
              <a:spcAft>
                <a:spcPts val="600"/>
              </a:spcAft>
            </a:pPr>
            <a:r>
              <a:rPr lang="en-US" sz="2000" b="1" i="1" dirty="0"/>
              <a:t>NGHIÊN CỨU PHÁT TRIỂN MÔ HÌNH BẢN SAO SỐ CHO ROBOT</a:t>
            </a:r>
          </a:p>
        </p:txBody>
      </p:sp>
      <p:sp>
        <p:nvSpPr>
          <p:cNvPr id="5" name="Hộp Văn bản 4">
            <a:extLst>
              <a:ext uri="{FF2B5EF4-FFF2-40B4-BE49-F238E27FC236}">
                <a16:creationId xmlns:a16="http://schemas.microsoft.com/office/drawing/2014/main" id="{5A5C9BC5-3B26-C07C-BE04-BBA150E5D1CC}"/>
              </a:ext>
            </a:extLst>
          </p:cNvPr>
          <p:cNvSpPr txBox="1"/>
          <p:nvPr/>
        </p:nvSpPr>
        <p:spPr>
          <a:xfrm>
            <a:off x="2860240" y="398684"/>
            <a:ext cx="6484220" cy="369332"/>
          </a:xfrm>
          <a:prstGeom prst="rect">
            <a:avLst/>
          </a:prstGeom>
          <a:noFill/>
        </p:spPr>
        <p:txBody>
          <a:bodyPr wrap="square" rtlCol="0">
            <a:spAutoFit/>
          </a:bodyPr>
          <a:lstStyle/>
          <a:p>
            <a:pPr algn="ctr"/>
            <a:r>
              <a:rPr lang="en-US" b="1" dirty="0">
                <a:solidFill>
                  <a:srgbClr val="FF0000"/>
                </a:solidFill>
              </a:rPr>
              <a:t>ĐÁNH GIÁ ĐỘ TRỄ CỦA HỆ THỐNG</a:t>
            </a:r>
            <a:endParaRPr lang="vi-VN" b="1" dirty="0">
              <a:solidFill>
                <a:srgbClr val="FF0000"/>
              </a:solidFill>
            </a:endParaRPr>
          </a:p>
        </p:txBody>
      </p:sp>
    </p:spTree>
    <p:extLst>
      <p:ext uri="{BB962C8B-B14F-4D97-AF65-F5344CB8AC3E}">
        <p14:creationId xmlns:p14="http://schemas.microsoft.com/office/powerpoint/2010/main" val="6899453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Đường nối Thẳng 2">
            <a:extLst>
              <a:ext uri="{FF2B5EF4-FFF2-40B4-BE49-F238E27FC236}">
                <a16:creationId xmlns:a16="http://schemas.microsoft.com/office/drawing/2014/main" id="{DC1E0B3C-1784-4749-72E7-D84DDA0F1139}"/>
              </a:ext>
            </a:extLst>
          </p:cNvPr>
          <p:cNvCxnSpPr>
            <a:cxnSpLocks/>
          </p:cNvCxnSpPr>
          <p:nvPr/>
        </p:nvCxnSpPr>
        <p:spPr>
          <a:xfrm>
            <a:off x="539014" y="665930"/>
            <a:ext cx="955353" cy="0"/>
          </a:xfrm>
          <a:prstGeom prst="line">
            <a:avLst/>
          </a:prstGeom>
        </p:spPr>
        <p:style>
          <a:lnRef idx="3">
            <a:schemeClr val="dk1"/>
          </a:lnRef>
          <a:fillRef idx="0">
            <a:schemeClr val="dk1"/>
          </a:fillRef>
          <a:effectRef idx="2">
            <a:schemeClr val="dk1"/>
          </a:effectRef>
          <a:fontRef idx="minor">
            <a:schemeClr val="tx1"/>
          </a:fontRef>
        </p:style>
      </p:cxnSp>
      <p:sp>
        <p:nvSpPr>
          <p:cNvPr id="4" name="Hộp Văn bản 3">
            <a:extLst>
              <a:ext uri="{FF2B5EF4-FFF2-40B4-BE49-F238E27FC236}">
                <a16:creationId xmlns:a16="http://schemas.microsoft.com/office/drawing/2014/main" id="{EEA32679-FA88-DCA4-58BC-2C81BA858479}"/>
              </a:ext>
            </a:extLst>
          </p:cNvPr>
          <p:cNvSpPr txBox="1"/>
          <p:nvPr/>
        </p:nvSpPr>
        <p:spPr>
          <a:xfrm>
            <a:off x="433138" y="277347"/>
            <a:ext cx="3579144" cy="369332"/>
          </a:xfrm>
          <a:prstGeom prst="rect">
            <a:avLst/>
          </a:prstGeom>
          <a:noFill/>
        </p:spPr>
        <p:txBody>
          <a:bodyPr wrap="square" rtlCol="0">
            <a:spAutoFit/>
          </a:bodyPr>
          <a:lstStyle/>
          <a:p>
            <a:r>
              <a:rPr lang="vi-VN" b="1" dirty="0"/>
              <a:t>Đánh giá</a:t>
            </a:r>
          </a:p>
        </p:txBody>
      </p:sp>
      <p:sp>
        <p:nvSpPr>
          <p:cNvPr id="2" name="Hình chữ nhật 9">
            <a:extLst>
              <a:ext uri="{FF2B5EF4-FFF2-40B4-BE49-F238E27FC236}">
                <a16:creationId xmlns:a16="http://schemas.microsoft.com/office/drawing/2014/main" id="{901FF8A3-D642-6EFA-EBCC-6128531E66EA}"/>
              </a:ext>
            </a:extLst>
          </p:cNvPr>
          <p:cNvSpPr/>
          <p:nvPr/>
        </p:nvSpPr>
        <p:spPr>
          <a:xfrm>
            <a:off x="0" y="6447322"/>
            <a:ext cx="12204700" cy="518028"/>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5" name="Hộp Văn bản 10">
            <a:extLst>
              <a:ext uri="{FF2B5EF4-FFF2-40B4-BE49-F238E27FC236}">
                <a16:creationId xmlns:a16="http://schemas.microsoft.com/office/drawing/2014/main" id="{71D42A5E-35B0-92EF-4E82-6339BBA7CD9E}"/>
              </a:ext>
            </a:extLst>
          </p:cNvPr>
          <p:cNvSpPr txBox="1"/>
          <p:nvPr/>
        </p:nvSpPr>
        <p:spPr>
          <a:xfrm>
            <a:off x="0" y="6513795"/>
            <a:ext cx="12191999" cy="369332"/>
          </a:xfrm>
          <a:prstGeom prst="rect">
            <a:avLst/>
          </a:prstGeom>
          <a:noFill/>
        </p:spPr>
        <p:txBody>
          <a:bodyPr wrap="square">
            <a:spAutoFit/>
          </a:bodyPr>
          <a:lstStyle/>
          <a:p>
            <a:pPr algn="ctr">
              <a:lnSpc>
                <a:spcPct val="90000"/>
              </a:lnSpc>
              <a:spcAft>
                <a:spcPts val="600"/>
              </a:spcAft>
            </a:pPr>
            <a:r>
              <a:rPr lang="en-US" sz="2000" b="1" i="1" dirty="0"/>
              <a:t>NGHIÊN CỨU PHÁT TRIỂN MÔ HÌNH BẢN SAO SỐ CHO ROBOT</a:t>
            </a:r>
          </a:p>
        </p:txBody>
      </p:sp>
      <p:grpSp>
        <p:nvGrpSpPr>
          <p:cNvPr id="9" name="Nhóm 8">
            <a:extLst>
              <a:ext uri="{FF2B5EF4-FFF2-40B4-BE49-F238E27FC236}">
                <a16:creationId xmlns:a16="http://schemas.microsoft.com/office/drawing/2014/main" id="{CBD8D704-2FE4-5428-531D-AA44B039F1B1}"/>
              </a:ext>
            </a:extLst>
          </p:cNvPr>
          <p:cNvGrpSpPr/>
          <p:nvPr/>
        </p:nvGrpSpPr>
        <p:grpSpPr>
          <a:xfrm>
            <a:off x="2454442" y="1155032"/>
            <a:ext cx="9028497" cy="5122801"/>
            <a:chOff x="932595" y="909587"/>
            <a:chExt cx="6036696" cy="5437124"/>
          </a:xfrm>
        </p:grpSpPr>
        <p:pic>
          <p:nvPicPr>
            <p:cNvPr id="16" name="Hình ảnh 15">
              <a:extLst>
                <a:ext uri="{FF2B5EF4-FFF2-40B4-BE49-F238E27FC236}">
                  <a16:creationId xmlns:a16="http://schemas.microsoft.com/office/drawing/2014/main" id="{DF43346C-B54F-86B6-8DC4-35E00D7FB28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32595" y="3603511"/>
              <a:ext cx="3028583" cy="2743200"/>
            </a:xfrm>
            <a:prstGeom prst="rect">
              <a:avLst/>
            </a:prstGeom>
          </p:spPr>
        </p:pic>
        <p:pic>
          <p:nvPicPr>
            <p:cNvPr id="6" name="Hình ảnh 5">
              <a:extLst>
                <a:ext uri="{FF2B5EF4-FFF2-40B4-BE49-F238E27FC236}">
                  <a16:creationId xmlns:a16="http://schemas.microsoft.com/office/drawing/2014/main" id="{D128B485-09D9-79AC-5979-768FBEA6864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012282" y="3603511"/>
              <a:ext cx="2957009" cy="2743200"/>
            </a:xfrm>
            <a:prstGeom prst="rect">
              <a:avLst/>
            </a:prstGeom>
          </p:spPr>
        </p:pic>
        <p:pic>
          <p:nvPicPr>
            <p:cNvPr id="7" name="Hình ảnh 6">
              <a:extLst>
                <a:ext uri="{FF2B5EF4-FFF2-40B4-BE49-F238E27FC236}">
                  <a16:creationId xmlns:a16="http://schemas.microsoft.com/office/drawing/2014/main" id="{FC03CCA2-54C7-6E97-50F8-5E17148B65BA}"/>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932596" y="927686"/>
              <a:ext cx="3028584" cy="2743200"/>
            </a:xfrm>
            <a:prstGeom prst="rect">
              <a:avLst/>
            </a:prstGeom>
          </p:spPr>
        </p:pic>
        <p:pic>
          <p:nvPicPr>
            <p:cNvPr id="8" name="Hình ảnh 7">
              <a:extLst>
                <a:ext uri="{FF2B5EF4-FFF2-40B4-BE49-F238E27FC236}">
                  <a16:creationId xmlns:a16="http://schemas.microsoft.com/office/drawing/2014/main" id="{2D51F45D-C60A-1A5B-860D-BA5B81A3F56F}"/>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4012282" y="909587"/>
              <a:ext cx="2918221" cy="2743200"/>
            </a:xfrm>
            <a:prstGeom prst="rect">
              <a:avLst/>
            </a:prstGeom>
          </p:spPr>
        </p:pic>
      </p:grpSp>
      <p:sp>
        <p:nvSpPr>
          <p:cNvPr id="10" name="Hộp Văn bản 9">
            <a:extLst>
              <a:ext uri="{FF2B5EF4-FFF2-40B4-BE49-F238E27FC236}">
                <a16:creationId xmlns:a16="http://schemas.microsoft.com/office/drawing/2014/main" id="{AAC6C1DE-7FF4-08A0-9E8D-3A00D9879E48}"/>
              </a:ext>
            </a:extLst>
          </p:cNvPr>
          <p:cNvSpPr txBox="1"/>
          <p:nvPr/>
        </p:nvSpPr>
        <p:spPr>
          <a:xfrm>
            <a:off x="131241" y="2113737"/>
            <a:ext cx="2246773" cy="646331"/>
          </a:xfrm>
          <a:prstGeom prst="rect">
            <a:avLst/>
          </a:prstGeom>
          <a:noFill/>
        </p:spPr>
        <p:txBody>
          <a:bodyPr wrap="square" rtlCol="0">
            <a:spAutoFit/>
          </a:bodyPr>
          <a:lstStyle/>
          <a:p>
            <a:pPr algn="ctr"/>
            <a:r>
              <a:rPr lang="en-US" dirty="0"/>
              <a:t>Robot </a:t>
            </a:r>
            <a:r>
              <a:rPr lang="en-US" dirty="0" err="1"/>
              <a:t>thực</a:t>
            </a:r>
            <a:r>
              <a:rPr lang="en-US" dirty="0"/>
              <a:t> </a:t>
            </a:r>
            <a:r>
              <a:rPr lang="en-US" dirty="0" err="1"/>
              <a:t>làm</a:t>
            </a:r>
            <a:r>
              <a:rPr lang="en-US" dirty="0"/>
              <a:t> </a:t>
            </a:r>
            <a:r>
              <a:rPr lang="en-US" dirty="0" err="1"/>
              <a:t>cơ</a:t>
            </a:r>
            <a:r>
              <a:rPr lang="en-US" dirty="0"/>
              <a:t> </a:t>
            </a:r>
            <a:r>
              <a:rPr lang="en-US" dirty="0" err="1"/>
              <a:t>sở</a:t>
            </a:r>
            <a:r>
              <a:rPr lang="en-US" dirty="0"/>
              <a:t> </a:t>
            </a:r>
            <a:r>
              <a:rPr lang="en-US" dirty="0" err="1"/>
              <a:t>điều</a:t>
            </a:r>
            <a:r>
              <a:rPr lang="en-US" dirty="0"/>
              <a:t> </a:t>
            </a:r>
            <a:r>
              <a:rPr lang="en-US" dirty="0" err="1"/>
              <a:t>khiển</a:t>
            </a:r>
            <a:endParaRPr lang="vi-VN" dirty="0"/>
          </a:p>
        </p:txBody>
      </p:sp>
      <p:sp>
        <p:nvSpPr>
          <p:cNvPr id="11" name="Hộp Văn bản 10">
            <a:extLst>
              <a:ext uri="{FF2B5EF4-FFF2-40B4-BE49-F238E27FC236}">
                <a16:creationId xmlns:a16="http://schemas.microsoft.com/office/drawing/2014/main" id="{441A264B-FB72-7F2F-240B-0EBCC3A6020A}"/>
              </a:ext>
            </a:extLst>
          </p:cNvPr>
          <p:cNvSpPr txBox="1"/>
          <p:nvPr/>
        </p:nvSpPr>
        <p:spPr>
          <a:xfrm>
            <a:off x="131238" y="4662360"/>
            <a:ext cx="2246773" cy="646331"/>
          </a:xfrm>
          <a:prstGeom prst="rect">
            <a:avLst/>
          </a:prstGeom>
          <a:noFill/>
        </p:spPr>
        <p:txBody>
          <a:bodyPr wrap="square" rtlCol="0">
            <a:spAutoFit/>
          </a:bodyPr>
          <a:lstStyle/>
          <a:p>
            <a:pPr algn="ctr"/>
            <a:r>
              <a:rPr lang="en-US" dirty="0"/>
              <a:t>Robot </a:t>
            </a:r>
            <a:r>
              <a:rPr lang="en-US" dirty="0" err="1"/>
              <a:t>ảo</a:t>
            </a:r>
            <a:r>
              <a:rPr lang="en-US" dirty="0"/>
              <a:t> </a:t>
            </a:r>
            <a:r>
              <a:rPr lang="en-US" dirty="0" err="1"/>
              <a:t>làm</a:t>
            </a:r>
            <a:r>
              <a:rPr lang="en-US" dirty="0"/>
              <a:t> </a:t>
            </a:r>
            <a:r>
              <a:rPr lang="en-US" dirty="0" err="1"/>
              <a:t>cơ</a:t>
            </a:r>
            <a:r>
              <a:rPr lang="en-US" dirty="0"/>
              <a:t> </a:t>
            </a:r>
            <a:r>
              <a:rPr lang="en-US" dirty="0" err="1"/>
              <a:t>sở</a:t>
            </a:r>
            <a:r>
              <a:rPr lang="en-US" dirty="0"/>
              <a:t> </a:t>
            </a:r>
            <a:r>
              <a:rPr lang="en-US" dirty="0" err="1"/>
              <a:t>điều</a:t>
            </a:r>
            <a:r>
              <a:rPr lang="en-US" dirty="0"/>
              <a:t> </a:t>
            </a:r>
            <a:r>
              <a:rPr lang="en-US" dirty="0" err="1"/>
              <a:t>khiển</a:t>
            </a:r>
            <a:endParaRPr lang="vi-VN" dirty="0"/>
          </a:p>
        </p:txBody>
      </p:sp>
      <p:sp>
        <p:nvSpPr>
          <p:cNvPr id="12" name="Hộp Văn bản 11">
            <a:extLst>
              <a:ext uri="{FF2B5EF4-FFF2-40B4-BE49-F238E27FC236}">
                <a16:creationId xmlns:a16="http://schemas.microsoft.com/office/drawing/2014/main" id="{AFF8F30B-DB44-5F8B-1BF2-4796A2744904}"/>
              </a:ext>
            </a:extLst>
          </p:cNvPr>
          <p:cNvSpPr txBox="1"/>
          <p:nvPr/>
        </p:nvSpPr>
        <p:spPr>
          <a:xfrm>
            <a:off x="3818319" y="753164"/>
            <a:ext cx="2246773" cy="369332"/>
          </a:xfrm>
          <a:prstGeom prst="rect">
            <a:avLst/>
          </a:prstGeom>
          <a:noFill/>
        </p:spPr>
        <p:txBody>
          <a:bodyPr wrap="square" rtlCol="0">
            <a:spAutoFit/>
          </a:bodyPr>
          <a:lstStyle/>
          <a:p>
            <a:pPr algn="ctr"/>
            <a:r>
              <a:rPr lang="en-US" dirty="0" err="1"/>
              <a:t>Khớp</a:t>
            </a:r>
            <a:r>
              <a:rPr lang="en-US" dirty="0"/>
              <a:t> 1</a:t>
            </a:r>
            <a:endParaRPr lang="vi-VN" dirty="0"/>
          </a:p>
        </p:txBody>
      </p:sp>
      <p:sp>
        <p:nvSpPr>
          <p:cNvPr id="13" name="Hộp Văn bản 12">
            <a:extLst>
              <a:ext uri="{FF2B5EF4-FFF2-40B4-BE49-F238E27FC236}">
                <a16:creationId xmlns:a16="http://schemas.microsoft.com/office/drawing/2014/main" id="{1ED8EC2B-A8A1-F917-FE40-65E27E0D66A2}"/>
              </a:ext>
            </a:extLst>
          </p:cNvPr>
          <p:cNvSpPr txBox="1"/>
          <p:nvPr/>
        </p:nvSpPr>
        <p:spPr>
          <a:xfrm>
            <a:off x="8630448" y="712187"/>
            <a:ext cx="2246773" cy="369332"/>
          </a:xfrm>
          <a:prstGeom prst="rect">
            <a:avLst/>
          </a:prstGeom>
          <a:noFill/>
        </p:spPr>
        <p:txBody>
          <a:bodyPr wrap="square" rtlCol="0">
            <a:spAutoFit/>
          </a:bodyPr>
          <a:lstStyle/>
          <a:p>
            <a:pPr algn="ctr"/>
            <a:r>
              <a:rPr lang="en-US" dirty="0" err="1"/>
              <a:t>Khớp</a:t>
            </a:r>
            <a:r>
              <a:rPr lang="en-US" dirty="0"/>
              <a:t> 2</a:t>
            </a:r>
            <a:endParaRPr lang="vi-VN" dirty="0"/>
          </a:p>
        </p:txBody>
      </p:sp>
      <p:sp>
        <p:nvSpPr>
          <p:cNvPr id="14" name="Hộp Văn bản 13">
            <a:extLst>
              <a:ext uri="{FF2B5EF4-FFF2-40B4-BE49-F238E27FC236}">
                <a16:creationId xmlns:a16="http://schemas.microsoft.com/office/drawing/2014/main" id="{50672206-9D6A-8183-8AB2-C653D10D7CFA}"/>
              </a:ext>
            </a:extLst>
          </p:cNvPr>
          <p:cNvSpPr txBox="1"/>
          <p:nvPr/>
        </p:nvSpPr>
        <p:spPr>
          <a:xfrm>
            <a:off x="3818319" y="310276"/>
            <a:ext cx="6484220" cy="369332"/>
          </a:xfrm>
          <a:prstGeom prst="rect">
            <a:avLst/>
          </a:prstGeom>
          <a:noFill/>
        </p:spPr>
        <p:txBody>
          <a:bodyPr wrap="square" rtlCol="0">
            <a:spAutoFit/>
          </a:bodyPr>
          <a:lstStyle/>
          <a:p>
            <a:pPr algn="ctr"/>
            <a:r>
              <a:rPr lang="en-US" b="1" dirty="0">
                <a:solidFill>
                  <a:srgbClr val="FF0000"/>
                </a:solidFill>
              </a:rPr>
              <a:t>SAI SỐ GIỮA VỊ TRÍ GÓC KHỚP CỦA ROBOT THỰC VÀ ROBOT ẢO</a:t>
            </a:r>
            <a:endParaRPr lang="vi-VN" b="1" dirty="0">
              <a:solidFill>
                <a:srgbClr val="FF0000"/>
              </a:solidFill>
            </a:endParaRPr>
          </a:p>
        </p:txBody>
      </p:sp>
    </p:spTree>
    <p:extLst>
      <p:ext uri="{BB962C8B-B14F-4D97-AF65-F5344CB8AC3E}">
        <p14:creationId xmlns:p14="http://schemas.microsoft.com/office/powerpoint/2010/main" val="21547022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Đường nối Thẳng 2">
            <a:extLst>
              <a:ext uri="{FF2B5EF4-FFF2-40B4-BE49-F238E27FC236}">
                <a16:creationId xmlns:a16="http://schemas.microsoft.com/office/drawing/2014/main" id="{DC1E0B3C-1784-4749-72E7-D84DDA0F1139}"/>
              </a:ext>
            </a:extLst>
          </p:cNvPr>
          <p:cNvCxnSpPr>
            <a:cxnSpLocks/>
          </p:cNvCxnSpPr>
          <p:nvPr/>
        </p:nvCxnSpPr>
        <p:spPr>
          <a:xfrm>
            <a:off x="539014" y="665930"/>
            <a:ext cx="3128746" cy="0"/>
          </a:xfrm>
          <a:prstGeom prst="line">
            <a:avLst/>
          </a:prstGeom>
        </p:spPr>
        <p:style>
          <a:lnRef idx="3">
            <a:schemeClr val="dk1"/>
          </a:lnRef>
          <a:fillRef idx="0">
            <a:schemeClr val="dk1"/>
          </a:fillRef>
          <a:effectRef idx="2">
            <a:schemeClr val="dk1"/>
          </a:effectRef>
          <a:fontRef idx="minor">
            <a:schemeClr val="tx1"/>
          </a:fontRef>
        </p:style>
      </p:cxnSp>
      <p:sp>
        <p:nvSpPr>
          <p:cNvPr id="4" name="Hộp Văn bản 3">
            <a:extLst>
              <a:ext uri="{FF2B5EF4-FFF2-40B4-BE49-F238E27FC236}">
                <a16:creationId xmlns:a16="http://schemas.microsoft.com/office/drawing/2014/main" id="{EEA32679-FA88-DCA4-58BC-2C81BA858479}"/>
              </a:ext>
            </a:extLst>
          </p:cNvPr>
          <p:cNvSpPr txBox="1"/>
          <p:nvPr/>
        </p:nvSpPr>
        <p:spPr>
          <a:xfrm>
            <a:off x="433138" y="277347"/>
            <a:ext cx="4321742" cy="369332"/>
          </a:xfrm>
          <a:prstGeom prst="rect">
            <a:avLst/>
          </a:prstGeom>
          <a:noFill/>
        </p:spPr>
        <p:txBody>
          <a:bodyPr wrap="square" rtlCol="0">
            <a:spAutoFit/>
          </a:bodyPr>
          <a:lstStyle/>
          <a:p>
            <a:r>
              <a:rPr lang="vi-VN" b="1" dirty="0"/>
              <a:t>Kết luận và hướng phát triển</a:t>
            </a:r>
          </a:p>
        </p:txBody>
      </p:sp>
      <p:sp>
        <p:nvSpPr>
          <p:cNvPr id="5" name="Hộp Văn bản 4">
            <a:extLst>
              <a:ext uri="{FF2B5EF4-FFF2-40B4-BE49-F238E27FC236}">
                <a16:creationId xmlns:a16="http://schemas.microsoft.com/office/drawing/2014/main" id="{5D865DBF-1E86-9609-2821-430377E084E5}"/>
              </a:ext>
            </a:extLst>
          </p:cNvPr>
          <p:cNvSpPr txBox="1"/>
          <p:nvPr/>
        </p:nvSpPr>
        <p:spPr>
          <a:xfrm>
            <a:off x="744036" y="828925"/>
            <a:ext cx="10633026" cy="5509200"/>
          </a:xfrm>
          <a:prstGeom prst="rect">
            <a:avLst/>
          </a:prstGeom>
          <a:noFill/>
        </p:spPr>
        <p:txBody>
          <a:bodyPr wrap="square">
            <a:spAutoFit/>
          </a:bodyPr>
          <a:lstStyle/>
          <a:p>
            <a:pPr marL="0" marR="0" algn="just" hangingPunct="0">
              <a:spcBef>
                <a:spcPts val="0"/>
              </a:spcBef>
              <a:spcAft>
                <a:spcPts val="0"/>
              </a:spcAft>
            </a:pPr>
            <a:r>
              <a:rPr lang="en-US" sz="2200" b="1" dirty="0" err="1">
                <a:solidFill>
                  <a:srgbClr val="FF0000"/>
                </a:solidFill>
                <a:latin typeface="Arial" panose="020B0604020202020204" pitchFamily="34" charset="0"/>
                <a:ea typeface="Times New Roman" panose="02020603050405020304" pitchFamily="18" charset="0"/>
                <a:cs typeface="Arial" panose="020B0604020202020204" pitchFamily="34" charset="0"/>
              </a:rPr>
              <a:t>Kết</a:t>
            </a:r>
            <a:r>
              <a:rPr lang="en-US" sz="2200" b="1" dirty="0">
                <a:solidFill>
                  <a:srgbClr val="FF0000"/>
                </a:solidFill>
                <a:latin typeface="Arial" panose="020B0604020202020204" pitchFamily="34" charset="0"/>
                <a:ea typeface="Times New Roman" panose="02020603050405020304" pitchFamily="18" charset="0"/>
                <a:cs typeface="Arial" panose="020B0604020202020204" pitchFamily="34" charset="0"/>
              </a:rPr>
              <a:t> </a:t>
            </a:r>
            <a:r>
              <a:rPr lang="en-US" sz="2200" b="1" dirty="0" err="1">
                <a:solidFill>
                  <a:srgbClr val="FF0000"/>
                </a:solidFill>
                <a:latin typeface="Arial" panose="020B0604020202020204" pitchFamily="34" charset="0"/>
                <a:ea typeface="Times New Roman" panose="02020603050405020304" pitchFamily="18" charset="0"/>
                <a:cs typeface="Arial" panose="020B0604020202020204" pitchFamily="34" charset="0"/>
              </a:rPr>
              <a:t>quả</a:t>
            </a:r>
            <a:r>
              <a:rPr lang="en-US" sz="2200" b="1" dirty="0">
                <a:solidFill>
                  <a:srgbClr val="FF0000"/>
                </a:solidFill>
                <a:latin typeface="Arial" panose="020B0604020202020204" pitchFamily="34" charset="0"/>
                <a:ea typeface="Times New Roman" panose="02020603050405020304" pitchFamily="18" charset="0"/>
                <a:cs typeface="Arial" panose="020B0604020202020204" pitchFamily="34" charset="0"/>
              </a:rPr>
              <a:t>/</a:t>
            </a:r>
            <a:r>
              <a:rPr lang="en-US" sz="2200" b="1" dirty="0" err="1">
                <a:solidFill>
                  <a:srgbClr val="FF0000"/>
                </a:solidFill>
                <a:latin typeface="Arial" panose="020B0604020202020204" pitchFamily="34" charset="0"/>
                <a:ea typeface="Times New Roman" panose="02020603050405020304" pitchFamily="18" charset="0"/>
                <a:cs typeface="Arial" panose="020B0604020202020204" pitchFamily="34" charset="0"/>
              </a:rPr>
              <a:t>Sản</a:t>
            </a:r>
            <a:r>
              <a:rPr lang="en-US" sz="2200" b="1" dirty="0">
                <a:solidFill>
                  <a:srgbClr val="FF0000"/>
                </a:solidFill>
                <a:latin typeface="Arial" panose="020B0604020202020204" pitchFamily="34" charset="0"/>
                <a:ea typeface="Times New Roman" panose="02020603050405020304" pitchFamily="18" charset="0"/>
                <a:cs typeface="Arial" panose="020B0604020202020204" pitchFamily="34" charset="0"/>
              </a:rPr>
              <a:t> </a:t>
            </a:r>
            <a:r>
              <a:rPr lang="en-US" sz="2200" b="1" dirty="0" err="1">
                <a:solidFill>
                  <a:srgbClr val="FF0000"/>
                </a:solidFill>
                <a:latin typeface="Arial" panose="020B0604020202020204" pitchFamily="34" charset="0"/>
                <a:ea typeface="Times New Roman" panose="02020603050405020304" pitchFamily="18" charset="0"/>
                <a:cs typeface="Arial" panose="020B0604020202020204" pitchFamily="34" charset="0"/>
              </a:rPr>
              <a:t>phẩm</a:t>
            </a:r>
            <a:r>
              <a:rPr lang="en-US" sz="2200" b="1" dirty="0">
                <a:solidFill>
                  <a:srgbClr val="FF0000"/>
                </a:solidFill>
                <a:latin typeface="Arial" panose="020B0604020202020204" pitchFamily="34" charset="0"/>
                <a:ea typeface="Times New Roman" panose="02020603050405020304" pitchFamily="18" charset="0"/>
                <a:cs typeface="Arial" panose="020B0604020202020204" pitchFamily="34" charset="0"/>
              </a:rPr>
              <a:t> </a:t>
            </a:r>
            <a:r>
              <a:rPr lang="en-US" sz="2200" b="1" dirty="0" err="1">
                <a:solidFill>
                  <a:srgbClr val="FF0000"/>
                </a:solidFill>
                <a:latin typeface="Arial" panose="020B0604020202020204" pitchFamily="34" charset="0"/>
                <a:ea typeface="Times New Roman" panose="02020603050405020304" pitchFamily="18" charset="0"/>
                <a:cs typeface="Arial" panose="020B0604020202020204" pitchFamily="34" charset="0"/>
              </a:rPr>
              <a:t>đề</a:t>
            </a:r>
            <a:r>
              <a:rPr lang="en-US" sz="2200" b="1" dirty="0">
                <a:solidFill>
                  <a:srgbClr val="FF0000"/>
                </a:solidFill>
                <a:latin typeface="Arial" panose="020B0604020202020204" pitchFamily="34" charset="0"/>
                <a:ea typeface="Times New Roman" panose="02020603050405020304" pitchFamily="18" charset="0"/>
                <a:cs typeface="Arial" panose="020B0604020202020204" pitchFamily="34" charset="0"/>
              </a:rPr>
              <a:t> </a:t>
            </a:r>
            <a:r>
              <a:rPr lang="en-US" sz="2200" b="1" dirty="0" err="1">
                <a:solidFill>
                  <a:srgbClr val="FF0000"/>
                </a:solidFill>
                <a:latin typeface="Arial" panose="020B0604020202020204" pitchFamily="34" charset="0"/>
                <a:ea typeface="Times New Roman" panose="02020603050405020304" pitchFamily="18" charset="0"/>
                <a:cs typeface="Arial" panose="020B0604020202020204" pitchFamily="34" charset="0"/>
              </a:rPr>
              <a:t>tài</a:t>
            </a:r>
            <a:r>
              <a:rPr lang="en-US" sz="2200" b="1" dirty="0">
                <a:solidFill>
                  <a:srgbClr val="FF0000"/>
                </a:solidFill>
                <a:latin typeface="Arial" panose="020B0604020202020204" pitchFamily="34" charset="0"/>
                <a:ea typeface="Times New Roman" panose="02020603050405020304" pitchFamily="18" charset="0"/>
                <a:cs typeface="Arial" panose="020B0604020202020204" pitchFamily="34" charset="0"/>
              </a:rPr>
              <a:t>:</a:t>
            </a:r>
          </a:p>
          <a:p>
            <a:pPr marL="457200" marR="0" indent="-457200" algn="just" hangingPunct="0">
              <a:spcBef>
                <a:spcPts val="0"/>
              </a:spcBef>
              <a:spcAft>
                <a:spcPts val="0"/>
              </a:spcAft>
              <a:buFont typeface="+mj-lt"/>
              <a:buAutoNum type="arabicPeriod"/>
            </a:pPr>
            <a:r>
              <a:rPr lang="en-US" sz="2200" dirty="0" err="1">
                <a:latin typeface="Arial" panose="020B0604020202020204" pitchFamily="34" charset="0"/>
                <a:ea typeface="Arial" panose="020B0604020202020204" pitchFamily="34" charset="0"/>
                <a:cs typeface="Arial" panose="020B0604020202020204" pitchFamily="34" charset="0"/>
              </a:rPr>
              <a:t>Đã</a:t>
            </a:r>
            <a:r>
              <a:rPr lang="en-US" sz="2200" dirty="0">
                <a:latin typeface="Arial" panose="020B0604020202020204" pitchFamily="34" charset="0"/>
                <a:ea typeface="Arial" panose="020B0604020202020204" pitchFamily="34" charset="0"/>
                <a:cs typeface="Arial" panose="020B0604020202020204" pitchFamily="34" charset="0"/>
              </a:rPr>
              <a:t> </a:t>
            </a:r>
            <a:r>
              <a:rPr lang="en-US" sz="2200" dirty="0" err="1">
                <a:latin typeface="Arial" panose="020B0604020202020204" pitchFamily="34" charset="0"/>
                <a:ea typeface="Arial" panose="020B0604020202020204" pitchFamily="34" charset="0"/>
                <a:cs typeface="Arial" panose="020B0604020202020204" pitchFamily="34" charset="0"/>
              </a:rPr>
              <a:t>phát</a:t>
            </a:r>
            <a:r>
              <a:rPr lang="en-US" sz="2200" dirty="0">
                <a:latin typeface="Arial" panose="020B0604020202020204" pitchFamily="34" charset="0"/>
                <a:ea typeface="Arial" panose="020B0604020202020204" pitchFamily="34" charset="0"/>
                <a:cs typeface="Arial" panose="020B0604020202020204" pitchFamily="34" charset="0"/>
              </a:rPr>
              <a:t> </a:t>
            </a:r>
            <a:r>
              <a:rPr lang="en-US" sz="2200" dirty="0" err="1">
                <a:latin typeface="Arial" panose="020B0604020202020204" pitchFamily="34" charset="0"/>
                <a:ea typeface="Arial" panose="020B0604020202020204" pitchFamily="34" charset="0"/>
                <a:cs typeface="Arial" panose="020B0604020202020204" pitchFamily="34" charset="0"/>
              </a:rPr>
              <a:t>triển</a:t>
            </a:r>
            <a:r>
              <a:rPr lang="en-US" sz="2200" dirty="0">
                <a:latin typeface="Arial" panose="020B0604020202020204" pitchFamily="34" charset="0"/>
                <a:ea typeface="Arial" panose="020B0604020202020204" pitchFamily="34" charset="0"/>
                <a:cs typeface="Arial" panose="020B0604020202020204" pitchFamily="34" charset="0"/>
              </a:rPr>
              <a:t> </a:t>
            </a:r>
            <a:r>
              <a:rPr lang="en-US" sz="2200" dirty="0" err="1">
                <a:latin typeface="Arial" panose="020B0604020202020204" pitchFamily="34" charset="0"/>
                <a:ea typeface="Arial" panose="020B0604020202020204" pitchFamily="34" charset="0"/>
                <a:cs typeface="Arial" panose="020B0604020202020204" pitchFamily="34" charset="0"/>
              </a:rPr>
              <a:t>được</a:t>
            </a:r>
            <a:r>
              <a:rPr lang="en-US" sz="2200" dirty="0">
                <a:latin typeface="Arial" panose="020B0604020202020204" pitchFamily="34" charset="0"/>
                <a:ea typeface="Arial" panose="020B0604020202020204" pitchFamily="34" charset="0"/>
                <a:cs typeface="Arial" panose="020B0604020202020204" pitchFamily="34" charset="0"/>
              </a:rPr>
              <a:t> </a:t>
            </a:r>
            <a:r>
              <a:rPr lang="en-US" sz="2200" dirty="0" err="1">
                <a:latin typeface="Arial" panose="020B0604020202020204" pitchFamily="34" charset="0"/>
                <a:ea typeface="Arial" panose="020B0604020202020204" pitchFamily="34" charset="0"/>
                <a:cs typeface="Arial" panose="020B0604020202020204" pitchFamily="34" charset="0"/>
              </a:rPr>
              <a:t>mô</a:t>
            </a:r>
            <a:r>
              <a:rPr lang="en-US" sz="2200" dirty="0">
                <a:latin typeface="Arial" panose="020B0604020202020204" pitchFamily="34" charset="0"/>
                <a:ea typeface="Arial" panose="020B0604020202020204" pitchFamily="34" charset="0"/>
                <a:cs typeface="Arial" panose="020B0604020202020204" pitchFamily="34" charset="0"/>
              </a:rPr>
              <a:t> </a:t>
            </a:r>
            <a:r>
              <a:rPr lang="en-US" sz="2200" dirty="0" err="1">
                <a:latin typeface="Arial" panose="020B0604020202020204" pitchFamily="34" charset="0"/>
                <a:ea typeface="Arial" panose="020B0604020202020204" pitchFamily="34" charset="0"/>
                <a:cs typeface="Arial" panose="020B0604020202020204" pitchFamily="34" charset="0"/>
              </a:rPr>
              <a:t>hình</a:t>
            </a:r>
            <a:r>
              <a:rPr lang="en-US" sz="2200" dirty="0">
                <a:latin typeface="Arial" panose="020B0604020202020204" pitchFamily="34" charset="0"/>
                <a:ea typeface="Arial" panose="020B0604020202020204" pitchFamily="34" charset="0"/>
                <a:cs typeface="Arial" panose="020B0604020202020204" pitchFamily="34" charset="0"/>
              </a:rPr>
              <a:t> </a:t>
            </a:r>
            <a:r>
              <a:rPr lang="en-US" sz="2200" dirty="0" err="1">
                <a:latin typeface="Arial" panose="020B0604020202020204" pitchFamily="34" charset="0"/>
                <a:ea typeface="Arial" panose="020B0604020202020204" pitchFamily="34" charset="0"/>
                <a:cs typeface="Arial" panose="020B0604020202020204" pitchFamily="34" charset="0"/>
              </a:rPr>
              <a:t>bản</a:t>
            </a:r>
            <a:r>
              <a:rPr lang="en-US" sz="2200" dirty="0">
                <a:latin typeface="Arial" panose="020B0604020202020204" pitchFamily="34" charset="0"/>
                <a:ea typeface="Arial" panose="020B0604020202020204" pitchFamily="34" charset="0"/>
                <a:cs typeface="Arial" panose="020B0604020202020204" pitchFamily="34" charset="0"/>
              </a:rPr>
              <a:t> </a:t>
            </a:r>
            <a:r>
              <a:rPr lang="en-US" sz="2200" dirty="0" err="1">
                <a:latin typeface="Arial" panose="020B0604020202020204" pitchFamily="34" charset="0"/>
                <a:ea typeface="Arial" panose="020B0604020202020204" pitchFamily="34" charset="0"/>
                <a:cs typeface="Arial" panose="020B0604020202020204" pitchFamily="34" charset="0"/>
              </a:rPr>
              <a:t>sao</a:t>
            </a:r>
            <a:r>
              <a:rPr lang="en-US" sz="2200" dirty="0">
                <a:latin typeface="Arial" panose="020B0604020202020204" pitchFamily="34" charset="0"/>
                <a:ea typeface="Arial" panose="020B0604020202020204" pitchFamily="34" charset="0"/>
                <a:cs typeface="Arial" panose="020B0604020202020204" pitchFamily="34" charset="0"/>
              </a:rPr>
              <a:t> </a:t>
            </a:r>
            <a:r>
              <a:rPr lang="en-US" sz="2200" dirty="0" err="1">
                <a:latin typeface="Arial" panose="020B0604020202020204" pitchFamily="34" charset="0"/>
                <a:ea typeface="Arial" panose="020B0604020202020204" pitchFamily="34" charset="0"/>
                <a:cs typeface="Arial" panose="020B0604020202020204" pitchFamily="34" charset="0"/>
              </a:rPr>
              <a:t>số</a:t>
            </a:r>
            <a:r>
              <a:rPr lang="en-US" sz="2200" dirty="0">
                <a:latin typeface="Arial" panose="020B0604020202020204" pitchFamily="34" charset="0"/>
                <a:ea typeface="Arial" panose="020B0604020202020204" pitchFamily="34" charset="0"/>
                <a:cs typeface="Arial" panose="020B0604020202020204" pitchFamily="34" charset="0"/>
              </a:rPr>
              <a:t> </a:t>
            </a:r>
            <a:r>
              <a:rPr lang="en-US" sz="2200" dirty="0" err="1">
                <a:latin typeface="Arial" panose="020B0604020202020204" pitchFamily="34" charset="0"/>
                <a:ea typeface="Arial" panose="020B0604020202020204" pitchFamily="34" charset="0"/>
                <a:cs typeface="Arial" panose="020B0604020202020204" pitchFamily="34" charset="0"/>
              </a:rPr>
              <a:t>cho</a:t>
            </a:r>
            <a:r>
              <a:rPr lang="en-US" sz="2200" dirty="0">
                <a:latin typeface="Arial" panose="020B0604020202020204" pitchFamily="34" charset="0"/>
                <a:ea typeface="Arial" panose="020B0604020202020204" pitchFamily="34" charset="0"/>
                <a:cs typeface="Arial" panose="020B0604020202020204" pitchFamily="34" charset="0"/>
              </a:rPr>
              <a:t> robot </a:t>
            </a:r>
            <a:r>
              <a:rPr lang="en-US" sz="2200" dirty="0" err="1">
                <a:latin typeface="Arial" panose="020B0604020202020204" pitchFamily="34" charset="0"/>
                <a:ea typeface="Arial" panose="020B0604020202020204" pitchFamily="34" charset="0"/>
                <a:cs typeface="Arial" panose="020B0604020202020204" pitchFamily="34" charset="0"/>
              </a:rPr>
              <a:t>theo</a:t>
            </a:r>
            <a:r>
              <a:rPr lang="en-US" sz="2200" dirty="0">
                <a:latin typeface="Arial" panose="020B0604020202020204" pitchFamily="34" charset="0"/>
                <a:ea typeface="Arial" panose="020B0604020202020204" pitchFamily="34" charset="0"/>
                <a:cs typeface="Arial" panose="020B0604020202020204" pitchFamily="34" charset="0"/>
              </a:rPr>
              <a:t> </a:t>
            </a:r>
            <a:r>
              <a:rPr lang="en-US" sz="2200" dirty="0" err="1">
                <a:latin typeface="Arial" panose="020B0604020202020204" pitchFamily="34" charset="0"/>
                <a:ea typeface="Arial" panose="020B0604020202020204" pitchFamily="34" charset="0"/>
                <a:cs typeface="Arial" panose="020B0604020202020204" pitchFamily="34" charset="0"/>
              </a:rPr>
              <a:t>đúng</a:t>
            </a:r>
            <a:r>
              <a:rPr lang="en-US" sz="2200" dirty="0">
                <a:latin typeface="Arial" panose="020B0604020202020204" pitchFamily="34" charset="0"/>
                <a:ea typeface="Arial" panose="020B0604020202020204" pitchFamily="34" charset="0"/>
                <a:cs typeface="Arial" panose="020B0604020202020204" pitchFamily="34" charset="0"/>
              </a:rPr>
              <a:t> </a:t>
            </a:r>
            <a:r>
              <a:rPr lang="en-US" sz="2200" dirty="0" err="1">
                <a:latin typeface="Arial" panose="020B0604020202020204" pitchFamily="34" charset="0"/>
                <a:ea typeface="Arial" panose="020B0604020202020204" pitchFamily="34" charset="0"/>
                <a:cs typeface="Arial" panose="020B0604020202020204" pitchFamily="34" charset="0"/>
              </a:rPr>
              <a:t>mục</a:t>
            </a:r>
            <a:r>
              <a:rPr lang="en-US" sz="2200" dirty="0">
                <a:latin typeface="Arial" panose="020B0604020202020204" pitchFamily="34" charset="0"/>
                <a:ea typeface="Arial" panose="020B0604020202020204" pitchFamily="34" charset="0"/>
                <a:cs typeface="Arial" panose="020B0604020202020204" pitchFamily="34" charset="0"/>
              </a:rPr>
              <a:t> </a:t>
            </a:r>
            <a:r>
              <a:rPr lang="en-US" sz="2200" dirty="0" err="1">
                <a:latin typeface="Arial" panose="020B0604020202020204" pitchFamily="34" charset="0"/>
                <a:ea typeface="Arial" panose="020B0604020202020204" pitchFamily="34" charset="0"/>
                <a:cs typeface="Arial" panose="020B0604020202020204" pitchFamily="34" charset="0"/>
              </a:rPr>
              <a:t>tiêu</a:t>
            </a:r>
            <a:r>
              <a:rPr lang="en-US" sz="2200" dirty="0">
                <a:latin typeface="Arial" panose="020B0604020202020204" pitchFamily="34" charset="0"/>
                <a:ea typeface="Arial" panose="020B0604020202020204" pitchFamily="34" charset="0"/>
                <a:cs typeface="Arial" panose="020B0604020202020204" pitchFamily="34" charset="0"/>
              </a:rPr>
              <a:t> </a:t>
            </a:r>
            <a:r>
              <a:rPr lang="en-US" sz="2200" dirty="0" err="1">
                <a:latin typeface="Arial" panose="020B0604020202020204" pitchFamily="34" charset="0"/>
                <a:ea typeface="Arial" panose="020B0604020202020204" pitchFamily="34" charset="0"/>
                <a:cs typeface="Arial" panose="020B0604020202020204" pitchFamily="34" charset="0"/>
              </a:rPr>
              <a:t>đề</a:t>
            </a:r>
            <a:r>
              <a:rPr lang="en-US" sz="2200" dirty="0">
                <a:latin typeface="Arial" panose="020B0604020202020204" pitchFamily="34" charset="0"/>
                <a:ea typeface="Arial" panose="020B0604020202020204" pitchFamily="34" charset="0"/>
                <a:cs typeface="Arial" panose="020B0604020202020204" pitchFamily="34" charset="0"/>
              </a:rPr>
              <a:t> </a:t>
            </a:r>
            <a:r>
              <a:rPr lang="en-US" sz="2200" dirty="0" err="1">
                <a:latin typeface="Arial" panose="020B0604020202020204" pitchFamily="34" charset="0"/>
                <a:ea typeface="Arial" panose="020B0604020202020204" pitchFamily="34" charset="0"/>
                <a:cs typeface="Arial" panose="020B0604020202020204" pitchFamily="34" charset="0"/>
              </a:rPr>
              <a:t>ra</a:t>
            </a:r>
            <a:endParaRPr lang="en-US" sz="2200" dirty="0">
              <a:latin typeface="Arial" panose="020B0604020202020204" pitchFamily="34" charset="0"/>
              <a:ea typeface="Arial" panose="020B0604020202020204" pitchFamily="34" charset="0"/>
              <a:cs typeface="Arial" panose="020B0604020202020204" pitchFamily="34" charset="0"/>
            </a:endParaRPr>
          </a:p>
          <a:p>
            <a:pPr marL="457200" marR="0" indent="-457200" algn="just" hangingPunct="0">
              <a:spcBef>
                <a:spcPts val="0"/>
              </a:spcBef>
              <a:spcAft>
                <a:spcPts val="0"/>
              </a:spcAft>
              <a:buFont typeface="+mj-lt"/>
              <a:buAutoNum type="arabicPeriod"/>
            </a:pPr>
            <a:r>
              <a:rPr lang="en-US" sz="2200" dirty="0">
                <a:latin typeface="Arial" panose="020B0604020202020204" pitchFamily="34" charset="0"/>
                <a:ea typeface="Arial" panose="020B0604020202020204" pitchFamily="34" charset="0"/>
                <a:cs typeface="Arial" panose="020B0604020202020204" pitchFamily="34" charset="0"/>
              </a:rPr>
              <a:t>1 </a:t>
            </a:r>
            <a:r>
              <a:rPr lang="en-US" sz="2200" dirty="0" err="1">
                <a:latin typeface="Arial" panose="020B0604020202020204" pitchFamily="34" charset="0"/>
                <a:ea typeface="Arial" panose="020B0604020202020204" pitchFamily="34" charset="0"/>
                <a:cs typeface="Arial" panose="020B0604020202020204" pitchFamily="34" charset="0"/>
              </a:rPr>
              <a:t>bài</a:t>
            </a:r>
            <a:r>
              <a:rPr lang="en-US" sz="2200" dirty="0">
                <a:latin typeface="Arial" panose="020B0604020202020204" pitchFamily="34" charset="0"/>
                <a:ea typeface="Arial" panose="020B0604020202020204" pitchFamily="34" charset="0"/>
                <a:cs typeface="Arial" panose="020B0604020202020204" pitchFamily="34" charset="0"/>
              </a:rPr>
              <a:t> </a:t>
            </a:r>
            <a:r>
              <a:rPr lang="en-US" sz="2200" dirty="0" err="1">
                <a:latin typeface="Arial" panose="020B0604020202020204" pitchFamily="34" charset="0"/>
                <a:ea typeface="Arial" panose="020B0604020202020204" pitchFamily="34" charset="0"/>
                <a:cs typeface="Arial" panose="020B0604020202020204" pitchFamily="34" charset="0"/>
              </a:rPr>
              <a:t>báo</a:t>
            </a:r>
            <a:r>
              <a:rPr lang="en-US" sz="2200" dirty="0">
                <a:latin typeface="Arial" panose="020B0604020202020204" pitchFamily="34" charset="0"/>
                <a:ea typeface="Arial" panose="020B0604020202020204" pitchFamily="34" charset="0"/>
                <a:cs typeface="Arial" panose="020B0604020202020204" pitchFamily="34" charset="0"/>
              </a:rPr>
              <a:t> khoa </a:t>
            </a:r>
            <a:r>
              <a:rPr lang="en-US" sz="2200" dirty="0" err="1">
                <a:latin typeface="Arial" panose="020B0604020202020204" pitchFamily="34" charset="0"/>
                <a:ea typeface="Arial" panose="020B0604020202020204" pitchFamily="34" charset="0"/>
                <a:cs typeface="Arial" panose="020B0604020202020204" pitchFamily="34" charset="0"/>
              </a:rPr>
              <a:t>học</a:t>
            </a:r>
            <a:r>
              <a:rPr lang="en-US" sz="2200" dirty="0">
                <a:latin typeface="Arial" panose="020B0604020202020204" pitchFamily="34" charset="0"/>
                <a:ea typeface="Arial" panose="020B0604020202020204" pitchFamily="34" charset="0"/>
                <a:cs typeface="Arial" panose="020B0604020202020204" pitchFamily="34" charset="0"/>
              </a:rPr>
              <a:t> </a:t>
            </a:r>
            <a:r>
              <a:rPr lang="en-US" sz="2200" dirty="0" err="1">
                <a:latin typeface="Arial" panose="020B0604020202020204" pitchFamily="34" charset="0"/>
                <a:ea typeface="Arial" panose="020B0604020202020204" pitchFamily="34" charset="0"/>
                <a:cs typeface="Arial" panose="020B0604020202020204" pitchFamily="34" charset="0"/>
              </a:rPr>
              <a:t>quốc</a:t>
            </a:r>
            <a:r>
              <a:rPr lang="en-US" sz="2200" dirty="0">
                <a:latin typeface="Arial" panose="020B0604020202020204" pitchFamily="34" charset="0"/>
                <a:ea typeface="Arial" panose="020B0604020202020204" pitchFamily="34" charset="0"/>
                <a:cs typeface="Arial" panose="020B0604020202020204" pitchFamily="34" charset="0"/>
              </a:rPr>
              <a:t> </a:t>
            </a:r>
            <a:r>
              <a:rPr lang="en-US" sz="2200" dirty="0" err="1">
                <a:latin typeface="Arial" panose="020B0604020202020204" pitchFamily="34" charset="0"/>
                <a:ea typeface="Arial" panose="020B0604020202020204" pitchFamily="34" charset="0"/>
                <a:cs typeface="Arial" panose="020B0604020202020204" pitchFamily="34" charset="0"/>
              </a:rPr>
              <a:t>tế</a:t>
            </a:r>
            <a:r>
              <a:rPr lang="en-US" sz="2200" dirty="0">
                <a:latin typeface="Arial" panose="020B0604020202020204" pitchFamily="34" charset="0"/>
                <a:ea typeface="Arial" panose="020B0604020202020204" pitchFamily="34" charset="0"/>
                <a:cs typeface="Arial" panose="020B0604020202020204" pitchFamily="34" charset="0"/>
              </a:rPr>
              <a:t> Scopus Q4, 1 </a:t>
            </a:r>
            <a:r>
              <a:rPr lang="en-US" sz="2200" dirty="0" err="1">
                <a:latin typeface="Arial" panose="020B0604020202020204" pitchFamily="34" charset="0"/>
                <a:ea typeface="Arial" panose="020B0604020202020204" pitchFamily="34" charset="0"/>
                <a:cs typeface="Arial" panose="020B0604020202020204" pitchFamily="34" charset="0"/>
              </a:rPr>
              <a:t>hội</a:t>
            </a:r>
            <a:r>
              <a:rPr lang="en-US" sz="2200" dirty="0">
                <a:latin typeface="Arial" panose="020B0604020202020204" pitchFamily="34" charset="0"/>
                <a:ea typeface="Arial" panose="020B0604020202020204" pitchFamily="34" charset="0"/>
                <a:cs typeface="Arial" panose="020B0604020202020204" pitchFamily="34" charset="0"/>
              </a:rPr>
              <a:t> </a:t>
            </a:r>
            <a:r>
              <a:rPr lang="en-US" sz="2200" dirty="0" err="1">
                <a:latin typeface="Arial" panose="020B0604020202020204" pitchFamily="34" charset="0"/>
                <a:ea typeface="Arial" panose="020B0604020202020204" pitchFamily="34" charset="0"/>
                <a:cs typeface="Arial" panose="020B0604020202020204" pitchFamily="34" charset="0"/>
              </a:rPr>
              <a:t>thảo</a:t>
            </a:r>
            <a:r>
              <a:rPr lang="en-US" sz="2200" dirty="0">
                <a:latin typeface="Arial" panose="020B0604020202020204" pitchFamily="34" charset="0"/>
                <a:ea typeface="Arial" panose="020B0604020202020204" pitchFamily="34" charset="0"/>
                <a:cs typeface="Arial" panose="020B0604020202020204" pitchFamily="34" charset="0"/>
              </a:rPr>
              <a:t> </a:t>
            </a:r>
            <a:r>
              <a:rPr lang="en-US" sz="2200" dirty="0" err="1">
                <a:latin typeface="Arial" panose="020B0604020202020204" pitchFamily="34" charset="0"/>
                <a:ea typeface="Arial" panose="020B0604020202020204" pitchFamily="34" charset="0"/>
                <a:cs typeface="Arial" panose="020B0604020202020204" pitchFamily="34" charset="0"/>
              </a:rPr>
              <a:t>quốc</a:t>
            </a:r>
            <a:r>
              <a:rPr lang="en-US" sz="2200" dirty="0">
                <a:latin typeface="Arial" panose="020B0604020202020204" pitchFamily="34" charset="0"/>
                <a:ea typeface="Arial" panose="020B0604020202020204" pitchFamily="34" charset="0"/>
                <a:cs typeface="Arial" panose="020B0604020202020204" pitchFamily="34" charset="0"/>
              </a:rPr>
              <a:t> </a:t>
            </a:r>
            <a:r>
              <a:rPr lang="en-US" sz="2200" dirty="0" err="1">
                <a:latin typeface="Arial" panose="020B0604020202020204" pitchFamily="34" charset="0"/>
                <a:ea typeface="Arial" panose="020B0604020202020204" pitchFamily="34" charset="0"/>
                <a:cs typeface="Arial" panose="020B0604020202020204" pitchFamily="34" charset="0"/>
              </a:rPr>
              <a:t>tế</a:t>
            </a:r>
            <a:r>
              <a:rPr lang="en-US" sz="2200" dirty="0">
                <a:latin typeface="Arial" panose="020B0604020202020204" pitchFamily="34" charset="0"/>
                <a:ea typeface="Arial" panose="020B0604020202020204" pitchFamily="34" charset="0"/>
                <a:cs typeface="Arial" panose="020B0604020202020204" pitchFamily="34" charset="0"/>
              </a:rPr>
              <a:t> ICISN 2023</a:t>
            </a:r>
          </a:p>
          <a:p>
            <a:pPr marL="457200" marR="0" indent="-457200" algn="just" hangingPunct="0">
              <a:spcBef>
                <a:spcPts val="0"/>
              </a:spcBef>
              <a:spcAft>
                <a:spcPts val="0"/>
              </a:spcAft>
              <a:buFont typeface="+mj-lt"/>
              <a:buAutoNum type="arabicPeriod"/>
            </a:pPr>
            <a:r>
              <a:rPr lang="en-US" sz="2200" dirty="0">
                <a:latin typeface="Arial" panose="020B0604020202020204" pitchFamily="34" charset="0"/>
                <a:ea typeface="Arial" panose="020B0604020202020204" pitchFamily="34" charset="0"/>
                <a:cs typeface="Arial" panose="020B0604020202020204" pitchFamily="34" charset="0"/>
              </a:rPr>
              <a:t>1 </a:t>
            </a:r>
            <a:r>
              <a:rPr lang="en-US" sz="2200" dirty="0" err="1">
                <a:latin typeface="Arial" panose="020B0604020202020204" pitchFamily="34" charset="0"/>
                <a:ea typeface="Arial" panose="020B0604020202020204" pitchFamily="34" charset="0"/>
                <a:cs typeface="Arial" panose="020B0604020202020204" pitchFamily="34" charset="0"/>
              </a:rPr>
              <a:t>báo</a:t>
            </a:r>
            <a:r>
              <a:rPr lang="en-US" sz="2200" dirty="0">
                <a:latin typeface="Arial" panose="020B0604020202020204" pitchFamily="34" charset="0"/>
                <a:ea typeface="Arial" panose="020B0604020202020204" pitchFamily="34" charset="0"/>
                <a:cs typeface="Arial" panose="020B0604020202020204" pitchFamily="34" charset="0"/>
              </a:rPr>
              <a:t> </a:t>
            </a:r>
            <a:r>
              <a:rPr lang="en-US" sz="2200" dirty="0" err="1">
                <a:latin typeface="Arial" panose="020B0604020202020204" pitchFamily="34" charset="0"/>
                <a:ea typeface="Arial" panose="020B0604020202020204" pitchFamily="34" charset="0"/>
                <a:cs typeface="Arial" panose="020B0604020202020204" pitchFamily="34" charset="0"/>
              </a:rPr>
              <a:t>cáo</a:t>
            </a:r>
            <a:r>
              <a:rPr lang="en-US" sz="2200" dirty="0">
                <a:latin typeface="Arial" panose="020B0604020202020204" pitchFamily="34" charset="0"/>
                <a:ea typeface="Arial" panose="020B0604020202020204" pitchFamily="34" charset="0"/>
                <a:cs typeface="Arial" panose="020B0604020202020204" pitchFamily="34" charset="0"/>
              </a:rPr>
              <a:t> </a:t>
            </a:r>
            <a:r>
              <a:rPr lang="en-US" sz="2200" dirty="0" err="1">
                <a:latin typeface="Arial" panose="020B0604020202020204" pitchFamily="34" charset="0"/>
                <a:ea typeface="Arial" panose="020B0604020202020204" pitchFamily="34" charset="0"/>
                <a:cs typeface="Arial" panose="020B0604020202020204" pitchFamily="34" charset="0"/>
              </a:rPr>
              <a:t>chuyên</a:t>
            </a:r>
            <a:r>
              <a:rPr lang="en-US" sz="2200" dirty="0">
                <a:latin typeface="Arial" panose="020B0604020202020204" pitchFamily="34" charset="0"/>
                <a:ea typeface="Arial" panose="020B0604020202020204" pitchFamily="34" charset="0"/>
                <a:cs typeface="Arial" panose="020B0604020202020204" pitchFamily="34" charset="0"/>
              </a:rPr>
              <a:t> </a:t>
            </a:r>
            <a:r>
              <a:rPr lang="en-US" sz="2200" dirty="0" err="1">
                <a:latin typeface="Arial" panose="020B0604020202020204" pitchFamily="34" charset="0"/>
                <a:ea typeface="Arial" panose="020B0604020202020204" pitchFamily="34" charset="0"/>
                <a:cs typeface="Arial" panose="020B0604020202020204" pitchFamily="34" charset="0"/>
              </a:rPr>
              <a:t>đề</a:t>
            </a:r>
            <a:r>
              <a:rPr lang="en-US" sz="2200" dirty="0">
                <a:latin typeface="Arial" panose="020B0604020202020204" pitchFamily="34" charset="0"/>
                <a:ea typeface="Arial" panose="020B0604020202020204" pitchFamily="34" charset="0"/>
                <a:cs typeface="Arial" panose="020B0604020202020204" pitchFamily="34" charset="0"/>
              </a:rPr>
              <a:t>, 1 </a:t>
            </a:r>
            <a:r>
              <a:rPr lang="en-US" sz="2200" dirty="0" err="1">
                <a:latin typeface="Arial" panose="020B0604020202020204" pitchFamily="34" charset="0"/>
                <a:ea typeface="Arial" panose="020B0604020202020204" pitchFamily="34" charset="0"/>
                <a:cs typeface="Arial" panose="020B0604020202020204" pitchFamily="34" charset="0"/>
              </a:rPr>
              <a:t>báo</a:t>
            </a:r>
            <a:r>
              <a:rPr lang="en-US" sz="2200" dirty="0">
                <a:latin typeface="Arial" panose="020B0604020202020204" pitchFamily="34" charset="0"/>
                <a:ea typeface="Arial" panose="020B0604020202020204" pitchFamily="34" charset="0"/>
                <a:cs typeface="Arial" panose="020B0604020202020204" pitchFamily="34" charset="0"/>
              </a:rPr>
              <a:t> </a:t>
            </a:r>
            <a:r>
              <a:rPr lang="en-US" sz="2200" dirty="0" err="1">
                <a:latin typeface="Arial" panose="020B0604020202020204" pitchFamily="34" charset="0"/>
                <a:ea typeface="Arial" panose="020B0604020202020204" pitchFamily="34" charset="0"/>
                <a:cs typeface="Arial" panose="020B0604020202020204" pitchFamily="34" charset="0"/>
              </a:rPr>
              <a:t>cáo</a:t>
            </a:r>
            <a:r>
              <a:rPr lang="en-US" sz="2200" dirty="0">
                <a:latin typeface="Arial" panose="020B0604020202020204" pitchFamily="34" charset="0"/>
                <a:ea typeface="Arial" panose="020B0604020202020204" pitchFamily="34" charset="0"/>
                <a:cs typeface="Arial" panose="020B0604020202020204" pitchFamily="34" charset="0"/>
              </a:rPr>
              <a:t> </a:t>
            </a:r>
            <a:r>
              <a:rPr lang="en-US" sz="2200" dirty="0" err="1">
                <a:latin typeface="Arial" panose="020B0604020202020204" pitchFamily="34" charset="0"/>
                <a:ea typeface="Arial" panose="020B0604020202020204" pitchFamily="34" charset="0"/>
                <a:cs typeface="Arial" panose="020B0604020202020204" pitchFamily="34" charset="0"/>
              </a:rPr>
              <a:t>tổng</a:t>
            </a:r>
            <a:r>
              <a:rPr lang="en-US" sz="2200" dirty="0">
                <a:latin typeface="Arial" panose="020B0604020202020204" pitchFamily="34" charset="0"/>
                <a:ea typeface="Arial" panose="020B0604020202020204" pitchFamily="34" charset="0"/>
                <a:cs typeface="Arial" panose="020B0604020202020204" pitchFamily="34" charset="0"/>
              </a:rPr>
              <a:t> </a:t>
            </a:r>
            <a:r>
              <a:rPr lang="en-US" sz="2200" dirty="0" err="1">
                <a:latin typeface="Arial" panose="020B0604020202020204" pitchFamily="34" charset="0"/>
                <a:ea typeface="Arial" panose="020B0604020202020204" pitchFamily="34" charset="0"/>
                <a:cs typeface="Arial" panose="020B0604020202020204" pitchFamily="34" charset="0"/>
              </a:rPr>
              <a:t>kết</a:t>
            </a:r>
            <a:endParaRPr lang="en-US" sz="2200" dirty="0">
              <a:latin typeface="Arial" panose="020B0604020202020204" pitchFamily="34" charset="0"/>
              <a:ea typeface="Arial" panose="020B0604020202020204" pitchFamily="34" charset="0"/>
              <a:cs typeface="Arial" panose="020B0604020202020204" pitchFamily="34" charset="0"/>
            </a:endParaRPr>
          </a:p>
          <a:p>
            <a:pPr marR="0" algn="just" hangingPunct="0">
              <a:spcBef>
                <a:spcPts val="0"/>
              </a:spcBef>
              <a:spcAft>
                <a:spcPts val="0"/>
              </a:spcAft>
            </a:pPr>
            <a:endParaRPr lang="en-US" sz="2200" dirty="0">
              <a:latin typeface="Arial" panose="020B0604020202020204" pitchFamily="34" charset="0"/>
              <a:ea typeface="Arial" panose="020B0604020202020204" pitchFamily="34" charset="0"/>
              <a:cs typeface="Arial" panose="020B0604020202020204" pitchFamily="34" charset="0"/>
            </a:endParaRPr>
          </a:p>
          <a:p>
            <a:pPr marL="457200" marR="0" indent="-457200" algn="just" hangingPunct="0">
              <a:spcBef>
                <a:spcPts val="0"/>
              </a:spcBef>
              <a:spcAft>
                <a:spcPts val="0"/>
              </a:spcAft>
              <a:buFont typeface="+mj-lt"/>
              <a:buAutoNum type="arabicPeriod"/>
            </a:pPr>
            <a:endParaRPr lang="en-US" sz="2200" dirty="0">
              <a:effectLst/>
              <a:latin typeface="Arial" panose="020B0604020202020204" pitchFamily="34" charset="0"/>
              <a:ea typeface="Arial" panose="020B0604020202020204" pitchFamily="34" charset="0"/>
              <a:cs typeface="Arial" panose="020B0604020202020204" pitchFamily="34" charset="0"/>
            </a:endParaRPr>
          </a:p>
          <a:p>
            <a:pPr marR="0" algn="just" hangingPunct="0">
              <a:spcBef>
                <a:spcPts val="0"/>
              </a:spcBef>
              <a:spcAft>
                <a:spcPts val="0"/>
              </a:spcAft>
            </a:pPr>
            <a:endParaRPr lang="en-US" sz="2200" b="1" dirty="0">
              <a:solidFill>
                <a:srgbClr val="FF0000"/>
              </a:solidFill>
              <a:latin typeface="Arial" panose="020B0604020202020204" pitchFamily="34" charset="0"/>
              <a:ea typeface="Times New Roman" panose="02020603050405020304" pitchFamily="18" charset="0"/>
              <a:cs typeface="Arial" panose="020B0604020202020204" pitchFamily="34" charset="0"/>
            </a:endParaRPr>
          </a:p>
          <a:p>
            <a:pPr marR="0" algn="just" hangingPunct="0">
              <a:spcBef>
                <a:spcPts val="0"/>
              </a:spcBef>
              <a:spcAft>
                <a:spcPts val="0"/>
              </a:spcAft>
            </a:pPr>
            <a:endParaRPr lang="en-US" sz="2200" b="1" dirty="0">
              <a:solidFill>
                <a:srgbClr val="FF0000"/>
              </a:solidFill>
              <a:latin typeface="Arial" panose="020B0604020202020204" pitchFamily="34" charset="0"/>
              <a:ea typeface="Times New Roman" panose="02020603050405020304" pitchFamily="18" charset="0"/>
              <a:cs typeface="Arial" panose="020B0604020202020204" pitchFamily="34" charset="0"/>
            </a:endParaRPr>
          </a:p>
          <a:p>
            <a:pPr marR="0" algn="just" hangingPunct="0">
              <a:spcBef>
                <a:spcPts val="0"/>
              </a:spcBef>
              <a:spcAft>
                <a:spcPts val="0"/>
              </a:spcAft>
            </a:pPr>
            <a:endParaRPr lang="en-US" sz="2200" dirty="0">
              <a:solidFill>
                <a:srgbClr val="000000"/>
              </a:solidFill>
              <a:latin typeface="Arial" panose="020B0604020202020204" pitchFamily="34" charset="0"/>
              <a:ea typeface="Times New Roman" panose="02020603050405020304" pitchFamily="18" charset="0"/>
              <a:cs typeface="Arial" panose="020B0604020202020204" pitchFamily="34" charset="0"/>
            </a:endParaRPr>
          </a:p>
          <a:p>
            <a:pPr marR="0" algn="just" hangingPunct="0">
              <a:spcBef>
                <a:spcPts val="0"/>
              </a:spcBef>
              <a:spcAft>
                <a:spcPts val="0"/>
              </a:spcAft>
            </a:pPr>
            <a:endParaRPr lang="en-US" sz="2200" dirty="0">
              <a:solidFill>
                <a:srgbClr val="000000"/>
              </a:solidFill>
              <a:latin typeface="Arial" panose="020B0604020202020204" pitchFamily="34" charset="0"/>
              <a:ea typeface="Times New Roman" panose="02020603050405020304" pitchFamily="18" charset="0"/>
              <a:cs typeface="Arial" panose="020B0604020202020204" pitchFamily="34" charset="0"/>
            </a:endParaRPr>
          </a:p>
          <a:p>
            <a:pPr marL="0" marR="0" algn="just" hangingPunct="0">
              <a:spcBef>
                <a:spcPts val="0"/>
              </a:spcBef>
              <a:spcAft>
                <a:spcPts val="0"/>
              </a:spcAft>
            </a:pPr>
            <a:r>
              <a:rPr lang="en-US" sz="2200" b="1" dirty="0" err="1">
                <a:solidFill>
                  <a:srgbClr val="FF0000"/>
                </a:solidFill>
                <a:latin typeface="Arial" panose="020B0604020202020204" pitchFamily="34" charset="0"/>
                <a:ea typeface="Times New Roman" panose="02020603050405020304" pitchFamily="18" charset="0"/>
                <a:cs typeface="Arial" panose="020B0604020202020204" pitchFamily="34" charset="0"/>
              </a:rPr>
              <a:t>Hướng</a:t>
            </a:r>
            <a:r>
              <a:rPr lang="en-US" sz="2200" b="1" dirty="0">
                <a:solidFill>
                  <a:srgbClr val="FF0000"/>
                </a:solidFill>
                <a:latin typeface="Arial" panose="020B0604020202020204" pitchFamily="34" charset="0"/>
                <a:ea typeface="Times New Roman" panose="02020603050405020304" pitchFamily="18" charset="0"/>
                <a:cs typeface="Arial" panose="020B0604020202020204" pitchFamily="34" charset="0"/>
              </a:rPr>
              <a:t> </a:t>
            </a:r>
            <a:r>
              <a:rPr lang="en-US" sz="2200" b="1" dirty="0" err="1">
                <a:solidFill>
                  <a:srgbClr val="FF0000"/>
                </a:solidFill>
                <a:latin typeface="Arial" panose="020B0604020202020204" pitchFamily="34" charset="0"/>
                <a:ea typeface="Times New Roman" panose="02020603050405020304" pitchFamily="18" charset="0"/>
                <a:cs typeface="Arial" panose="020B0604020202020204" pitchFamily="34" charset="0"/>
              </a:rPr>
              <a:t>phát</a:t>
            </a:r>
            <a:r>
              <a:rPr lang="en-US" sz="2200" b="1" dirty="0">
                <a:solidFill>
                  <a:srgbClr val="FF0000"/>
                </a:solidFill>
                <a:latin typeface="Arial" panose="020B0604020202020204" pitchFamily="34" charset="0"/>
                <a:ea typeface="Times New Roman" panose="02020603050405020304" pitchFamily="18" charset="0"/>
                <a:cs typeface="Arial" panose="020B0604020202020204" pitchFamily="34" charset="0"/>
              </a:rPr>
              <a:t> </a:t>
            </a:r>
            <a:r>
              <a:rPr lang="en-US" sz="2200" b="1" dirty="0" err="1">
                <a:solidFill>
                  <a:srgbClr val="FF0000"/>
                </a:solidFill>
                <a:latin typeface="Arial" panose="020B0604020202020204" pitchFamily="34" charset="0"/>
                <a:ea typeface="Times New Roman" panose="02020603050405020304" pitchFamily="18" charset="0"/>
                <a:cs typeface="Arial" panose="020B0604020202020204" pitchFamily="34" charset="0"/>
              </a:rPr>
              <a:t>triển</a:t>
            </a:r>
            <a:r>
              <a:rPr lang="en-US" sz="2200" b="1" dirty="0">
                <a:solidFill>
                  <a:srgbClr val="FF0000"/>
                </a:solidFill>
                <a:effectLst/>
                <a:latin typeface="Arial" panose="020B0604020202020204" pitchFamily="34" charset="0"/>
                <a:ea typeface="Times New Roman" panose="02020603050405020304" pitchFamily="18" charset="0"/>
                <a:cs typeface="Arial" panose="020B0604020202020204" pitchFamily="34" charset="0"/>
              </a:rPr>
              <a:t>:</a:t>
            </a:r>
          </a:p>
          <a:p>
            <a:pPr marL="342900" indent="-342900" algn="just" rtl="0" fontAlgn="base">
              <a:spcBef>
                <a:spcPts val="0"/>
              </a:spcBef>
              <a:spcAft>
                <a:spcPts val="0"/>
              </a:spcAft>
              <a:buFont typeface="+mj-lt"/>
              <a:buAutoNum type="arabicPeriod"/>
            </a:pPr>
            <a:r>
              <a:rPr lang="vi-VN" sz="2200" b="0" i="0" u="none" strike="noStrike" dirty="0">
                <a:solidFill>
                  <a:srgbClr val="000000"/>
                </a:solidFill>
                <a:effectLst/>
                <a:latin typeface="Arial" panose="020B0604020202020204" pitchFamily="34" charset="0"/>
                <a:cs typeface="Arial" panose="020B0604020202020204" pitchFamily="34" charset="0"/>
              </a:rPr>
              <a:t>Cải thiện các mô hình vật lý cũng như mô hình bản sao số để làm cho bản sao số giống mô hình thực hơn và cung cấp thông tin dự đoán bằng cách tích hợp các tính toán đa vật lý, phương pháp điều khiển hiện đại và áp dụng các kỹ thuật Máy học với nhiều dữ liệu thời gian thực hơn</a:t>
            </a:r>
            <a:r>
              <a:rPr lang="en-US" sz="2200" b="0" i="0" u="none" strike="noStrike" dirty="0">
                <a:solidFill>
                  <a:srgbClr val="000000"/>
                </a:solidFill>
                <a:effectLst/>
                <a:latin typeface="Arial" panose="020B0604020202020204" pitchFamily="34" charset="0"/>
                <a:cs typeface="Arial" panose="020B0604020202020204" pitchFamily="34" charset="0"/>
              </a:rPr>
              <a:t>.</a:t>
            </a:r>
          </a:p>
          <a:p>
            <a:pPr marL="342900" indent="-342900" algn="just" fontAlgn="base">
              <a:buFont typeface="+mj-lt"/>
              <a:buAutoNum type="arabicPeriod"/>
            </a:pPr>
            <a:r>
              <a:rPr lang="en-US" sz="2200" b="0" i="0" u="none" strike="noStrike" dirty="0" err="1">
                <a:solidFill>
                  <a:srgbClr val="000000"/>
                </a:solidFill>
                <a:effectLst/>
                <a:latin typeface="Arial" panose="020B0604020202020204" pitchFamily="34" charset="0"/>
                <a:cs typeface="Arial" panose="020B0604020202020204" pitchFamily="34" charset="0"/>
              </a:rPr>
              <a:t>Ứng</a:t>
            </a:r>
            <a:r>
              <a:rPr lang="en-US" sz="2200" b="0" i="0" u="none" strike="noStrike" dirty="0">
                <a:solidFill>
                  <a:srgbClr val="000000"/>
                </a:solidFill>
                <a:effectLst/>
                <a:latin typeface="Arial" panose="020B0604020202020204" pitchFamily="34" charset="0"/>
                <a:cs typeface="Arial" panose="020B0604020202020204" pitchFamily="34" charset="0"/>
              </a:rPr>
              <a:t> </a:t>
            </a:r>
            <a:r>
              <a:rPr lang="en-US" sz="2200" b="0" i="0" u="none" strike="noStrike" dirty="0" err="1">
                <a:solidFill>
                  <a:srgbClr val="000000"/>
                </a:solidFill>
                <a:effectLst/>
                <a:latin typeface="Arial" panose="020B0604020202020204" pitchFamily="34" charset="0"/>
                <a:cs typeface="Arial" panose="020B0604020202020204" pitchFamily="34" charset="0"/>
              </a:rPr>
              <a:t>dụng</a:t>
            </a:r>
            <a:r>
              <a:rPr lang="en-US" sz="2200" b="0" i="0" u="none" strike="noStrike" dirty="0">
                <a:solidFill>
                  <a:srgbClr val="000000"/>
                </a:solidFill>
                <a:effectLst/>
                <a:latin typeface="Arial" panose="020B0604020202020204" pitchFamily="34" charset="0"/>
                <a:cs typeface="Arial" panose="020B0604020202020204" pitchFamily="34" charset="0"/>
              </a:rPr>
              <a:t> VR/AR </a:t>
            </a:r>
            <a:r>
              <a:rPr lang="en-US" sz="2200" b="0" i="0" u="none" strike="noStrike" dirty="0" err="1">
                <a:solidFill>
                  <a:srgbClr val="000000"/>
                </a:solidFill>
                <a:effectLst/>
                <a:latin typeface="Arial" panose="020B0604020202020204" pitchFamily="34" charset="0"/>
                <a:cs typeface="Arial" panose="020B0604020202020204" pitchFamily="34" charset="0"/>
              </a:rPr>
              <a:t>cho</a:t>
            </a:r>
            <a:r>
              <a:rPr lang="en-US" sz="2200" b="0" i="0" u="none" strike="noStrike" dirty="0">
                <a:solidFill>
                  <a:srgbClr val="000000"/>
                </a:solidFill>
                <a:effectLst/>
                <a:latin typeface="Arial" panose="020B0604020202020204" pitchFamily="34" charset="0"/>
                <a:cs typeface="Arial" panose="020B0604020202020204" pitchFamily="34" charset="0"/>
              </a:rPr>
              <a:t> </a:t>
            </a:r>
            <a:r>
              <a:rPr lang="en-US" sz="2200" b="0" i="0" u="none" strike="noStrike" dirty="0" err="1">
                <a:solidFill>
                  <a:srgbClr val="000000"/>
                </a:solidFill>
                <a:effectLst/>
                <a:latin typeface="Arial" panose="020B0604020202020204" pitchFamily="34" charset="0"/>
                <a:cs typeface="Arial" panose="020B0604020202020204" pitchFamily="34" charset="0"/>
              </a:rPr>
              <a:t>tương</a:t>
            </a:r>
            <a:r>
              <a:rPr lang="en-US" sz="2200" b="0" i="0" u="none" strike="noStrike" dirty="0">
                <a:solidFill>
                  <a:srgbClr val="000000"/>
                </a:solidFill>
                <a:effectLst/>
                <a:latin typeface="Arial" panose="020B0604020202020204" pitchFamily="34" charset="0"/>
                <a:cs typeface="Arial" panose="020B0604020202020204" pitchFamily="34" charset="0"/>
              </a:rPr>
              <a:t> </a:t>
            </a:r>
            <a:r>
              <a:rPr lang="en-US" sz="2200" b="0" i="0" u="none" strike="noStrike" dirty="0" err="1">
                <a:solidFill>
                  <a:srgbClr val="000000"/>
                </a:solidFill>
                <a:effectLst/>
                <a:latin typeface="Arial" panose="020B0604020202020204" pitchFamily="34" charset="0"/>
                <a:cs typeface="Arial" panose="020B0604020202020204" pitchFamily="34" charset="0"/>
              </a:rPr>
              <a:t>tác</a:t>
            </a:r>
            <a:r>
              <a:rPr lang="en-US" sz="2200" b="0" i="0" u="none" strike="noStrike" dirty="0">
                <a:solidFill>
                  <a:srgbClr val="000000"/>
                </a:solidFill>
                <a:effectLst/>
                <a:latin typeface="Arial" panose="020B0604020202020204" pitchFamily="34" charset="0"/>
                <a:cs typeface="Arial" panose="020B0604020202020204" pitchFamily="34" charset="0"/>
              </a:rPr>
              <a:t> </a:t>
            </a:r>
            <a:r>
              <a:rPr lang="en-US" sz="2200" b="0" i="0" u="none" strike="noStrike" dirty="0" err="1">
                <a:solidFill>
                  <a:srgbClr val="000000"/>
                </a:solidFill>
                <a:effectLst/>
                <a:latin typeface="Arial" panose="020B0604020202020204" pitchFamily="34" charset="0"/>
                <a:cs typeface="Arial" panose="020B0604020202020204" pitchFamily="34" charset="0"/>
              </a:rPr>
              <a:t>của</a:t>
            </a:r>
            <a:r>
              <a:rPr lang="en-US" sz="2200" b="0" i="0" u="none" strike="noStrike" dirty="0">
                <a:solidFill>
                  <a:srgbClr val="000000"/>
                </a:solidFill>
                <a:effectLst/>
                <a:latin typeface="Arial" panose="020B0604020202020204" pitchFamily="34" charset="0"/>
                <a:cs typeface="Arial" panose="020B0604020202020204" pitchFamily="34" charset="0"/>
              </a:rPr>
              <a:t> </a:t>
            </a:r>
            <a:r>
              <a:rPr lang="en-US" sz="2200" b="0" i="0" u="none" strike="noStrike" dirty="0" err="1">
                <a:solidFill>
                  <a:srgbClr val="000000"/>
                </a:solidFill>
                <a:effectLst/>
                <a:latin typeface="Arial" panose="020B0604020202020204" pitchFamily="34" charset="0"/>
                <a:cs typeface="Arial" panose="020B0604020202020204" pitchFamily="34" charset="0"/>
              </a:rPr>
              <a:t>hệ</a:t>
            </a:r>
            <a:r>
              <a:rPr lang="en-US" sz="2200" b="0" i="0" u="none" strike="noStrike" dirty="0">
                <a:solidFill>
                  <a:srgbClr val="000000"/>
                </a:solidFill>
                <a:effectLst/>
                <a:latin typeface="Arial" panose="020B0604020202020204" pitchFamily="34" charset="0"/>
                <a:cs typeface="Arial" panose="020B0604020202020204" pitchFamily="34" charset="0"/>
              </a:rPr>
              <a:t> </a:t>
            </a:r>
            <a:r>
              <a:rPr lang="en-US" sz="2200" b="0" i="0" u="none" strike="noStrike" dirty="0" err="1">
                <a:solidFill>
                  <a:srgbClr val="000000"/>
                </a:solidFill>
                <a:effectLst/>
                <a:latin typeface="Arial" panose="020B0604020202020204" pitchFamily="34" charset="0"/>
                <a:cs typeface="Arial" panose="020B0604020202020204" pitchFamily="34" charset="0"/>
              </a:rPr>
              <a:t>thống</a:t>
            </a:r>
            <a:endParaRPr lang="en-US" sz="2200" b="0" i="0" u="none" strike="noStrike" dirty="0">
              <a:solidFill>
                <a:srgbClr val="000000"/>
              </a:solidFill>
              <a:effectLst/>
              <a:latin typeface="Arial" panose="020B0604020202020204" pitchFamily="34" charset="0"/>
              <a:cs typeface="Arial" panose="020B0604020202020204" pitchFamily="34" charset="0"/>
            </a:endParaRPr>
          </a:p>
        </p:txBody>
      </p:sp>
      <p:sp>
        <p:nvSpPr>
          <p:cNvPr id="2" name="Hình chữ nhật 9">
            <a:extLst>
              <a:ext uri="{FF2B5EF4-FFF2-40B4-BE49-F238E27FC236}">
                <a16:creationId xmlns:a16="http://schemas.microsoft.com/office/drawing/2014/main" id="{5B424D82-2423-DE57-04D8-5BA64B9AB05E}"/>
              </a:ext>
            </a:extLst>
          </p:cNvPr>
          <p:cNvSpPr/>
          <p:nvPr/>
        </p:nvSpPr>
        <p:spPr>
          <a:xfrm>
            <a:off x="0" y="6447322"/>
            <a:ext cx="12204700" cy="518028"/>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6" name="Hộp Văn bản 10">
            <a:extLst>
              <a:ext uri="{FF2B5EF4-FFF2-40B4-BE49-F238E27FC236}">
                <a16:creationId xmlns:a16="http://schemas.microsoft.com/office/drawing/2014/main" id="{E0D52334-C2B0-2A4B-091F-B0A55913F3F4}"/>
              </a:ext>
            </a:extLst>
          </p:cNvPr>
          <p:cNvSpPr txBox="1"/>
          <p:nvPr/>
        </p:nvSpPr>
        <p:spPr>
          <a:xfrm>
            <a:off x="0" y="6513795"/>
            <a:ext cx="12191999" cy="369332"/>
          </a:xfrm>
          <a:prstGeom prst="rect">
            <a:avLst/>
          </a:prstGeom>
          <a:noFill/>
        </p:spPr>
        <p:txBody>
          <a:bodyPr wrap="square">
            <a:spAutoFit/>
          </a:bodyPr>
          <a:lstStyle/>
          <a:p>
            <a:pPr algn="ctr">
              <a:lnSpc>
                <a:spcPct val="90000"/>
              </a:lnSpc>
              <a:spcAft>
                <a:spcPts val="600"/>
              </a:spcAft>
            </a:pPr>
            <a:r>
              <a:rPr lang="en-US" sz="2000" b="1" i="1" dirty="0"/>
              <a:t>NGHIÊN CỨU PHÁT TRIỂN MÔ HÌNH BẢN SAO SỐ CHO ROBOT</a:t>
            </a:r>
          </a:p>
        </p:txBody>
      </p:sp>
      <p:grpSp>
        <p:nvGrpSpPr>
          <p:cNvPr id="11" name="Nhóm 10">
            <a:extLst>
              <a:ext uri="{FF2B5EF4-FFF2-40B4-BE49-F238E27FC236}">
                <a16:creationId xmlns:a16="http://schemas.microsoft.com/office/drawing/2014/main" id="{07A4C154-BF11-0768-085B-3A74220443BA}"/>
              </a:ext>
            </a:extLst>
          </p:cNvPr>
          <p:cNvGrpSpPr/>
          <p:nvPr/>
        </p:nvGrpSpPr>
        <p:grpSpPr>
          <a:xfrm>
            <a:off x="966405" y="2308232"/>
            <a:ext cx="10271889" cy="1816294"/>
            <a:chOff x="998046" y="2467720"/>
            <a:chExt cx="10271889" cy="1816294"/>
          </a:xfrm>
        </p:grpSpPr>
        <p:pic>
          <p:nvPicPr>
            <p:cNvPr id="7" name="Hình ảnh 6" descr="Ảnh có chứa văn bản, ảnh chụp màn hình, Trang web, Phông chữ&#10;&#10;Mô tả được tạo tự động">
              <a:extLst>
                <a:ext uri="{FF2B5EF4-FFF2-40B4-BE49-F238E27FC236}">
                  <a16:creationId xmlns:a16="http://schemas.microsoft.com/office/drawing/2014/main" id="{6D91069A-C630-8015-7DB2-AF185C7FAD6E}"/>
                </a:ext>
              </a:extLst>
            </p:cNvPr>
            <p:cNvPicPr>
              <a:picLocks noChangeAspect="1"/>
            </p:cNvPicPr>
            <p:nvPr/>
          </p:nvPicPr>
          <p:blipFill>
            <a:blip r:embed="rId3"/>
            <a:stretch>
              <a:fillRect/>
            </a:stretch>
          </p:blipFill>
          <p:spPr>
            <a:xfrm>
              <a:off x="6284757" y="2484014"/>
              <a:ext cx="2392162" cy="1800000"/>
            </a:xfrm>
            <a:prstGeom prst="rect">
              <a:avLst/>
            </a:prstGeom>
            <a:ln>
              <a:noFill/>
            </a:ln>
            <a:effectLst>
              <a:outerShdw blurRad="292100" dist="139700" dir="2700000" algn="tl" rotWithShape="0">
                <a:srgbClr val="333333">
                  <a:alpha val="65000"/>
                </a:srgbClr>
              </a:outerShdw>
            </a:effectLst>
          </p:spPr>
        </p:pic>
        <p:pic>
          <p:nvPicPr>
            <p:cNvPr id="8" name="Hình ảnh 7">
              <a:extLst>
                <a:ext uri="{FF2B5EF4-FFF2-40B4-BE49-F238E27FC236}">
                  <a16:creationId xmlns:a16="http://schemas.microsoft.com/office/drawing/2014/main" id="{AAF02C16-4C79-3519-8CE3-515A2D272B0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876552" y="2487980"/>
              <a:ext cx="2393383" cy="1796034"/>
            </a:xfrm>
            <a:prstGeom prst="rect">
              <a:avLst/>
            </a:prstGeom>
            <a:ln>
              <a:noFill/>
            </a:ln>
            <a:effectLst>
              <a:outerShdw blurRad="292100" dist="139700" dir="2700000" algn="tl" rotWithShape="0">
                <a:srgbClr val="333333">
                  <a:alpha val="65000"/>
                </a:srgbClr>
              </a:outerShdw>
            </a:effectLst>
          </p:spPr>
        </p:pic>
        <p:pic>
          <p:nvPicPr>
            <p:cNvPr id="9" name="Hình ảnh 8">
              <a:extLst>
                <a:ext uri="{FF2B5EF4-FFF2-40B4-BE49-F238E27FC236}">
                  <a16:creationId xmlns:a16="http://schemas.microsoft.com/office/drawing/2014/main" id="{518F5BE8-B5C3-D52E-4043-D4C5ED87AE6B}"/>
                </a:ext>
              </a:extLst>
            </p:cNvPr>
            <p:cNvPicPr>
              <a:picLocks noChangeAspect="1"/>
            </p:cNvPicPr>
            <p:nvPr/>
          </p:nvPicPr>
          <p:blipFill>
            <a:blip r:embed="rId5"/>
            <a:stretch>
              <a:fillRect/>
            </a:stretch>
          </p:blipFill>
          <p:spPr>
            <a:xfrm>
              <a:off x="3579023" y="2484014"/>
              <a:ext cx="2531501" cy="1800000"/>
            </a:xfrm>
            <a:prstGeom prst="rect">
              <a:avLst/>
            </a:prstGeom>
            <a:ln>
              <a:noFill/>
            </a:ln>
            <a:effectLst>
              <a:outerShdw blurRad="292100" dist="139700" dir="2700000" algn="tl" rotWithShape="0">
                <a:srgbClr val="333333">
                  <a:alpha val="65000"/>
                </a:srgbClr>
              </a:outerShdw>
            </a:effectLst>
          </p:spPr>
        </p:pic>
        <p:pic>
          <p:nvPicPr>
            <p:cNvPr id="10" name="Hình ảnh 9">
              <a:extLst>
                <a:ext uri="{FF2B5EF4-FFF2-40B4-BE49-F238E27FC236}">
                  <a16:creationId xmlns:a16="http://schemas.microsoft.com/office/drawing/2014/main" id="{5FE3AF5B-4C4C-7A4A-06CA-1796701A5FCF}"/>
                </a:ext>
              </a:extLst>
            </p:cNvPr>
            <p:cNvPicPr>
              <a:picLocks noChangeAspect="1"/>
            </p:cNvPicPr>
            <p:nvPr/>
          </p:nvPicPr>
          <p:blipFill>
            <a:blip r:embed="rId6"/>
            <a:stretch>
              <a:fillRect/>
            </a:stretch>
          </p:blipFill>
          <p:spPr>
            <a:xfrm>
              <a:off x="998046" y="2467720"/>
              <a:ext cx="2446780" cy="1800000"/>
            </a:xfrm>
            <a:prstGeom prst="rect">
              <a:avLst/>
            </a:prstGeom>
            <a:ln>
              <a:noFill/>
            </a:ln>
            <a:effectLst>
              <a:outerShdw blurRad="292100" dist="139700" dir="2700000" algn="tl" rotWithShape="0">
                <a:srgbClr val="333333">
                  <a:alpha val="65000"/>
                </a:srgbClr>
              </a:outerShdw>
            </a:effectLst>
          </p:spPr>
        </p:pic>
      </p:grpSp>
    </p:spTree>
    <p:extLst>
      <p:ext uri="{BB962C8B-B14F-4D97-AF65-F5344CB8AC3E}">
        <p14:creationId xmlns:p14="http://schemas.microsoft.com/office/powerpoint/2010/main" val="25371786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845A637-EEAE-94D8-5C4D-9667927D406D}"/>
              </a:ext>
            </a:extLst>
          </p:cNvPr>
          <p:cNvSpPr/>
          <p:nvPr/>
        </p:nvSpPr>
        <p:spPr>
          <a:xfrm>
            <a:off x="0" y="1212823"/>
            <a:ext cx="12192000" cy="586086"/>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Hình ảnh 5" descr="Ảnh có chứa văn bản&#10;&#10;Mô tả được tạo tự động">
            <a:extLst>
              <a:ext uri="{FF2B5EF4-FFF2-40B4-BE49-F238E27FC236}">
                <a16:creationId xmlns:a16="http://schemas.microsoft.com/office/drawing/2014/main" id="{86BED8E0-18E1-5FFE-4ACD-3562642D58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43669" y="135982"/>
            <a:ext cx="2131180" cy="1030071"/>
          </a:xfrm>
          <a:prstGeom prst="rect">
            <a:avLst/>
          </a:prstGeom>
        </p:spPr>
      </p:pic>
      <p:sp>
        <p:nvSpPr>
          <p:cNvPr id="9" name="Hộp Văn bản 8">
            <a:extLst>
              <a:ext uri="{FF2B5EF4-FFF2-40B4-BE49-F238E27FC236}">
                <a16:creationId xmlns:a16="http://schemas.microsoft.com/office/drawing/2014/main" id="{09A20F8B-6A25-3041-015D-B35D7972A8A4}"/>
              </a:ext>
            </a:extLst>
          </p:cNvPr>
          <p:cNvSpPr txBox="1"/>
          <p:nvPr/>
        </p:nvSpPr>
        <p:spPr>
          <a:xfrm>
            <a:off x="950394" y="2449713"/>
            <a:ext cx="10308656" cy="590931"/>
          </a:xfrm>
          <a:prstGeom prst="rect">
            <a:avLst/>
          </a:prstGeom>
          <a:noFill/>
        </p:spPr>
        <p:txBody>
          <a:bodyPr wrap="square">
            <a:spAutoFit/>
          </a:bodyPr>
          <a:lstStyle/>
          <a:p>
            <a:pPr algn="ctr">
              <a:lnSpc>
                <a:spcPct val="90000"/>
              </a:lnSpc>
              <a:spcAft>
                <a:spcPts val="600"/>
              </a:spcAft>
            </a:pPr>
            <a:r>
              <a:rPr lang="en-US" sz="3600" b="1" dirty="0"/>
              <a:t>CẢM ƠN</a:t>
            </a:r>
          </a:p>
        </p:txBody>
      </p:sp>
      <p:sp>
        <p:nvSpPr>
          <p:cNvPr id="15" name="Hộp Văn bản 14">
            <a:extLst>
              <a:ext uri="{FF2B5EF4-FFF2-40B4-BE49-F238E27FC236}">
                <a16:creationId xmlns:a16="http://schemas.microsoft.com/office/drawing/2014/main" id="{384B07A1-C186-CCBD-697C-A335822453D4}"/>
              </a:ext>
            </a:extLst>
          </p:cNvPr>
          <p:cNvSpPr txBox="1"/>
          <p:nvPr/>
        </p:nvSpPr>
        <p:spPr>
          <a:xfrm>
            <a:off x="102509" y="1251648"/>
            <a:ext cx="12004427" cy="461665"/>
          </a:xfrm>
          <a:prstGeom prst="rect">
            <a:avLst/>
          </a:prstGeom>
          <a:noFill/>
        </p:spPr>
        <p:txBody>
          <a:bodyPr wrap="square">
            <a:spAutoFit/>
          </a:bodyPr>
          <a:lstStyle/>
          <a:p>
            <a:pPr algn="ctr" fontAlgn="base"/>
            <a:r>
              <a:rPr lang="en-US" sz="2400" b="1" i="1" dirty="0">
                <a:latin typeface="Sora"/>
              </a:rPr>
              <a:t>NGHIỆM THU ĐỀ TÀI NGHIÊN CỨU KHOA HỌC SINH VIÊN</a:t>
            </a:r>
            <a:endParaRPr lang="vi-VN" sz="2400" b="1" i="1" dirty="0">
              <a:effectLst/>
              <a:latin typeface="Sora"/>
            </a:endParaRPr>
          </a:p>
        </p:txBody>
      </p:sp>
      <p:pic>
        <p:nvPicPr>
          <p:cNvPr id="2" name="Picture 2" descr="Industrial Robotic Arms Building Q&amp;a Word Stock Illustration - Illustration  of future, mechanism: 21851786">
            <a:extLst>
              <a:ext uri="{FF2B5EF4-FFF2-40B4-BE49-F238E27FC236}">
                <a16:creationId xmlns:a16="http://schemas.microsoft.com/office/drawing/2014/main" id="{138AD991-4DC5-819D-1DC3-3BC415C230D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52317" y="2909295"/>
            <a:ext cx="5287366" cy="29807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44807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Đường nối Thẳng 2">
            <a:extLst>
              <a:ext uri="{FF2B5EF4-FFF2-40B4-BE49-F238E27FC236}">
                <a16:creationId xmlns:a16="http://schemas.microsoft.com/office/drawing/2014/main" id="{DC1E0B3C-1784-4749-72E7-D84DDA0F1139}"/>
              </a:ext>
            </a:extLst>
          </p:cNvPr>
          <p:cNvCxnSpPr>
            <a:cxnSpLocks/>
          </p:cNvCxnSpPr>
          <p:nvPr/>
        </p:nvCxnSpPr>
        <p:spPr>
          <a:xfrm>
            <a:off x="539014" y="665930"/>
            <a:ext cx="1186599" cy="0"/>
          </a:xfrm>
          <a:prstGeom prst="line">
            <a:avLst/>
          </a:prstGeom>
        </p:spPr>
        <p:style>
          <a:lnRef idx="3">
            <a:schemeClr val="dk1"/>
          </a:lnRef>
          <a:fillRef idx="0">
            <a:schemeClr val="dk1"/>
          </a:fillRef>
          <a:effectRef idx="2">
            <a:schemeClr val="dk1"/>
          </a:effectRef>
          <a:fontRef idx="minor">
            <a:schemeClr val="tx1"/>
          </a:fontRef>
        </p:style>
      </p:cxnSp>
      <p:sp>
        <p:nvSpPr>
          <p:cNvPr id="4" name="Hộp Văn bản 3">
            <a:extLst>
              <a:ext uri="{FF2B5EF4-FFF2-40B4-BE49-F238E27FC236}">
                <a16:creationId xmlns:a16="http://schemas.microsoft.com/office/drawing/2014/main" id="{EEA32679-FA88-DCA4-58BC-2C81BA858479}"/>
              </a:ext>
            </a:extLst>
          </p:cNvPr>
          <p:cNvSpPr txBox="1"/>
          <p:nvPr/>
        </p:nvSpPr>
        <p:spPr>
          <a:xfrm>
            <a:off x="433138" y="277347"/>
            <a:ext cx="2608446" cy="369332"/>
          </a:xfrm>
          <a:prstGeom prst="rect">
            <a:avLst/>
          </a:prstGeom>
          <a:noFill/>
        </p:spPr>
        <p:txBody>
          <a:bodyPr wrap="square" rtlCol="0">
            <a:spAutoFit/>
          </a:bodyPr>
          <a:lstStyle/>
          <a:p>
            <a:r>
              <a:rPr lang="vi-VN" b="1" dirty="0"/>
              <a:t>Đặt vấn đề</a:t>
            </a:r>
          </a:p>
        </p:txBody>
      </p:sp>
      <p:sp>
        <p:nvSpPr>
          <p:cNvPr id="10" name="Hình chữ nhật 9">
            <a:extLst>
              <a:ext uri="{FF2B5EF4-FFF2-40B4-BE49-F238E27FC236}">
                <a16:creationId xmlns:a16="http://schemas.microsoft.com/office/drawing/2014/main" id="{A574B463-ABE7-9938-6B56-FE68BD06408D}"/>
              </a:ext>
            </a:extLst>
          </p:cNvPr>
          <p:cNvSpPr/>
          <p:nvPr/>
        </p:nvSpPr>
        <p:spPr>
          <a:xfrm>
            <a:off x="-12701" y="6580653"/>
            <a:ext cx="12204700" cy="518028"/>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1" name="Hộp Văn bản 10">
            <a:extLst>
              <a:ext uri="{FF2B5EF4-FFF2-40B4-BE49-F238E27FC236}">
                <a16:creationId xmlns:a16="http://schemas.microsoft.com/office/drawing/2014/main" id="{C8086861-D865-EEF6-7F88-5E94BC5A0A25}"/>
              </a:ext>
            </a:extLst>
          </p:cNvPr>
          <p:cNvSpPr txBox="1"/>
          <p:nvPr/>
        </p:nvSpPr>
        <p:spPr>
          <a:xfrm>
            <a:off x="-12701" y="6673334"/>
            <a:ext cx="12191999" cy="369332"/>
          </a:xfrm>
          <a:prstGeom prst="rect">
            <a:avLst/>
          </a:prstGeom>
          <a:noFill/>
        </p:spPr>
        <p:txBody>
          <a:bodyPr wrap="square">
            <a:spAutoFit/>
          </a:bodyPr>
          <a:lstStyle/>
          <a:p>
            <a:pPr algn="ctr">
              <a:lnSpc>
                <a:spcPct val="90000"/>
              </a:lnSpc>
              <a:spcAft>
                <a:spcPts val="600"/>
              </a:spcAft>
            </a:pPr>
            <a:r>
              <a:rPr lang="en-US" sz="2000" b="1" i="1" dirty="0"/>
              <a:t>NGHIÊN CỨU PHÁT TRIỂN MÔ HÌNH BẢN SAO SỐ CHO ROBOT</a:t>
            </a:r>
          </a:p>
        </p:txBody>
      </p:sp>
      <p:pic>
        <p:nvPicPr>
          <p:cNvPr id="4098" name="Picture 2" descr="01 Digital twins are key enablers of digitalization in many industrial sectors. They are often defined by the setting in which they were used. Photo: ©Gorodenkoff/stock.adobe.com">
            <a:extLst>
              <a:ext uri="{FF2B5EF4-FFF2-40B4-BE49-F238E27FC236}">
                <a16:creationId xmlns:a16="http://schemas.microsoft.com/office/drawing/2014/main" id="{CB93E30C-4FB2-103D-FE15-EDEC1BC75C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6368" y="935303"/>
            <a:ext cx="4775732" cy="2723134"/>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Azure Digital Twins demo | Creating replicas of real-world environments -  YouTube">
            <a:extLst>
              <a:ext uri="{FF2B5EF4-FFF2-40B4-BE49-F238E27FC236}">
                <a16:creationId xmlns:a16="http://schemas.microsoft.com/office/drawing/2014/main" id="{A10E90DC-5EC4-0956-2FB1-A9ECF48288C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30474" y="935303"/>
            <a:ext cx="4905297" cy="2759230"/>
          </a:xfrm>
          <a:prstGeom prst="rect">
            <a:avLst/>
          </a:prstGeom>
          <a:noFill/>
          <a:extLst>
            <a:ext uri="{909E8E84-426E-40DD-AFC4-6F175D3DCCD1}">
              <a14:hiddenFill xmlns:a14="http://schemas.microsoft.com/office/drawing/2010/main">
                <a:solidFill>
                  <a:srgbClr val="FFFFFF"/>
                </a:solidFill>
              </a14:hiddenFill>
            </a:ext>
          </a:extLst>
        </p:spPr>
      </p:pic>
      <p:pic>
        <p:nvPicPr>
          <p:cNvPr id="13" name="Hình ảnh 12">
            <a:extLst>
              <a:ext uri="{FF2B5EF4-FFF2-40B4-BE49-F238E27FC236}">
                <a16:creationId xmlns:a16="http://schemas.microsoft.com/office/drawing/2014/main" id="{62EC920A-8FE2-DE7F-059A-0E6D3727113A}"/>
              </a:ext>
            </a:extLst>
          </p:cNvPr>
          <p:cNvPicPr>
            <a:picLocks noChangeAspect="1"/>
          </p:cNvPicPr>
          <p:nvPr/>
        </p:nvPicPr>
        <p:blipFill>
          <a:blip r:embed="rId5"/>
          <a:stretch>
            <a:fillRect/>
          </a:stretch>
        </p:blipFill>
        <p:spPr>
          <a:xfrm>
            <a:off x="610772" y="3744925"/>
            <a:ext cx="9839404" cy="2779713"/>
          </a:xfrm>
          <a:prstGeom prst="rect">
            <a:avLst/>
          </a:prstGeom>
        </p:spPr>
      </p:pic>
    </p:spTree>
    <p:extLst>
      <p:ext uri="{BB962C8B-B14F-4D97-AF65-F5344CB8AC3E}">
        <p14:creationId xmlns:p14="http://schemas.microsoft.com/office/powerpoint/2010/main" val="40711260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Đường nối Thẳng 2">
            <a:extLst>
              <a:ext uri="{FF2B5EF4-FFF2-40B4-BE49-F238E27FC236}">
                <a16:creationId xmlns:a16="http://schemas.microsoft.com/office/drawing/2014/main" id="{DC1E0B3C-1784-4749-72E7-D84DDA0F1139}"/>
              </a:ext>
            </a:extLst>
          </p:cNvPr>
          <p:cNvCxnSpPr>
            <a:cxnSpLocks/>
          </p:cNvCxnSpPr>
          <p:nvPr/>
        </p:nvCxnSpPr>
        <p:spPr>
          <a:xfrm>
            <a:off x="539014" y="665930"/>
            <a:ext cx="1186599" cy="0"/>
          </a:xfrm>
          <a:prstGeom prst="line">
            <a:avLst/>
          </a:prstGeom>
        </p:spPr>
        <p:style>
          <a:lnRef idx="3">
            <a:schemeClr val="dk1"/>
          </a:lnRef>
          <a:fillRef idx="0">
            <a:schemeClr val="dk1"/>
          </a:fillRef>
          <a:effectRef idx="2">
            <a:schemeClr val="dk1"/>
          </a:effectRef>
          <a:fontRef idx="minor">
            <a:schemeClr val="tx1"/>
          </a:fontRef>
        </p:style>
      </p:cxnSp>
      <p:sp>
        <p:nvSpPr>
          <p:cNvPr id="4" name="Hộp Văn bản 3">
            <a:extLst>
              <a:ext uri="{FF2B5EF4-FFF2-40B4-BE49-F238E27FC236}">
                <a16:creationId xmlns:a16="http://schemas.microsoft.com/office/drawing/2014/main" id="{EEA32679-FA88-DCA4-58BC-2C81BA858479}"/>
              </a:ext>
            </a:extLst>
          </p:cNvPr>
          <p:cNvSpPr txBox="1"/>
          <p:nvPr/>
        </p:nvSpPr>
        <p:spPr>
          <a:xfrm>
            <a:off x="433138" y="277347"/>
            <a:ext cx="2608446" cy="369332"/>
          </a:xfrm>
          <a:prstGeom prst="rect">
            <a:avLst/>
          </a:prstGeom>
          <a:noFill/>
        </p:spPr>
        <p:txBody>
          <a:bodyPr wrap="square" rtlCol="0">
            <a:spAutoFit/>
          </a:bodyPr>
          <a:lstStyle/>
          <a:p>
            <a:r>
              <a:rPr lang="vi-VN" b="1" dirty="0"/>
              <a:t>Đặt vấn đề</a:t>
            </a:r>
          </a:p>
        </p:txBody>
      </p:sp>
      <p:sp>
        <p:nvSpPr>
          <p:cNvPr id="10" name="Hình chữ nhật 9">
            <a:extLst>
              <a:ext uri="{FF2B5EF4-FFF2-40B4-BE49-F238E27FC236}">
                <a16:creationId xmlns:a16="http://schemas.microsoft.com/office/drawing/2014/main" id="{A574B463-ABE7-9938-6B56-FE68BD06408D}"/>
              </a:ext>
            </a:extLst>
          </p:cNvPr>
          <p:cNvSpPr/>
          <p:nvPr/>
        </p:nvSpPr>
        <p:spPr>
          <a:xfrm>
            <a:off x="0" y="6447322"/>
            <a:ext cx="12204700" cy="518028"/>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1" name="Hộp Văn bản 10">
            <a:extLst>
              <a:ext uri="{FF2B5EF4-FFF2-40B4-BE49-F238E27FC236}">
                <a16:creationId xmlns:a16="http://schemas.microsoft.com/office/drawing/2014/main" id="{C8086861-D865-EEF6-7F88-5E94BC5A0A25}"/>
              </a:ext>
            </a:extLst>
          </p:cNvPr>
          <p:cNvSpPr txBox="1"/>
          <p:nvPr/>
        </p:nvSpPr>
        <p:spPr>
          <a:xfrm>
            <a:off x="0" y="6513795"/>
            <a:ext cx="12191999" cy="369332"/>
          </a:xfrm>
          <a:prstGeom prst="rect">
            <a:avLst/>
          </a:prstGeom>
          <a:noFill/>
        </p:spPr>
        <p:txBody>
          <a:bodyPr wrap="square">
            <a:spAutoFit/>
          </a:bodyPr>
          <a:lstStyle/>
          <a:p>
            <a:pPr algn="ctr">
              <a:lnSpc>
                <a:spcPct val="90000"/>
              </a:lnSpc>
              <a:spcAft>
                <a:spcPts val="600"/>
              </a:spcAft>
            </a:pPr>
            <a:r>
              <a:rPr lang="en-US" sz="2000" b="1" i="1" dirty="0"/>
              <a:t>NGHIÊN CỨU PHÁT TRIỂN MÔ HÌNH BẢN SAO SỐ CHO ROBOT</a:t>
            </a:r>
          </a:p>
        </p:txBody>
      </p:sp>
      <p:sp>
        <p:nvSpPr>
          <p:cNvPr id="6" name="Hộp Văn bản 5">
            <a:extLst>
              <a:ext uri="{FF2B5EF4-FFF2-40B4-BE49-F238E27FC236}">
                <a16:creationId xmlns:a16="http://schemas.microsoft.com/office/drawing/2014/main" id="{857F58ED-6057-5B06-3A53-4AE12C0B136C}"/>
              </a:ext>
            </a:extLst>
          </p:cNvPr>
          <p:cNvSpPr txBox="1"/>
          <p:nvPr/>
        </p:nvSpPr>
        <p:spPr>
          <a:xfrm>
            <a:off x="710038" y="1375697"/>
            <a:ext cx="10771923" cy="2031325"/>
          </a:xfrm>
          <a:prstGeom prst="rect">
            <a:avLst/>
          </a:prstGeom>
          <a:noFill/>
        </p:spPr>
        <p:txBody>
          <a:bodyPr wrap="square">
            <a:spAutoFit/>
          </a:bodyPr>
          <a:lstStyle/>
          <a:p>
            <a:pPr marL="285750" indent="-285750" algn="just">
              <a:buFont typeface="Wingdings" panose="05000000000000000000" pitchFamily="2" charset="2"/>
              <a:buChar char="Ø"/>
            </a:pPr>
            <a:r>
              <a:rPr lang="vi-VN" b="0" i="0" dirty="0">
                <a:effectLst/>
              </a:rPr>
              <a:t>Đa số các nghiên cứu trong những năm gần đây chỉ chủ yếu tập trung phát triển mô hình số và bóng của đối tượng thật (</a:t>
            </a:r>
            <a:r>
              <a:rPr lang="vi-VN" b="0" i="0" dirty="0" err="1">
                <a:effectLst/>
              </a:rPr>
              <a:t>Michal</a:t>
            </a:r>
            <a:r>
              <a:rPr lang="vi-VN" b="0" i="0" dirty="0">
                <a:effectLst/>
              </a:rPr>
              <a:t> </a:t>
            </a:r>
            <a:r>
              <a:rPr lang="vi-VN" b="0" i="0" dirty="0" err="1">
                <a:effectLst/>
              </a:rPr>
              <a:t>Balla</a:t>
            </a:r>
            <a:r>
              <a:rPr lang="vi-VN" b="0" i="0" dirty="0">
                <a:effectLst/>
              </a:rPr>
              <a:t> </a:t>
            </a:r>
            <a:r>
              <a:rPr lang="vi-VN" b="0" i="0" dirty="0" err="1">
                <a:effectLst/>
              </a:rPr>
              <a:t>et</a:t>
            </a:r>
            <a:r>
              <a:rPr lang="vi-VN" b="0" i="0" dirty="0">
                <a:effectLst/>
              </a:rPr>
              <a:t> </a:t>
            </a:r>
            <a:r>
              <a:rPr lang="vi-VN" b="0" i="0" dirty="0" err="1">
                <a:effectLst/>
              </a:rPr>
              <a:t>al</a:t>
            </a:r>
            <a:r>
              <a:rPr lang="vi-VN" b="0" i="0" dirty="0">
                <a:effectLst/>
              </a:rPr>
              <a:t>. 2023, Chu Anh </a:t>
            </a:r>
            <a:r>
              <a:rPr lang="vi-VN" b="0" i="0" dirty="0" err="1">
                <a:effectLst/>
              </a:rPr>
              <a:t>My</a:t>
            </a:r>
            <a:r>
              <a:rPr lang="vi-VN" b="0" i="0" dirty="0">
                <a:effectLst/>
              </a:rPr>
              <a:t> </a:t>
            </a:r>
            <a:r>
              <a:rPr lang="vi-VN" b="0" i="0" dirty="0" err="1">
                <a:effectLst/>
              </a:rPr>
              <a:t>et</a:t>
            </a:r>
            <a:r>
              <a:rPr lang="vi-VN" b="0" i="0" dirty="0">
                <a:effectLst/>
              </a:rPr>
              <a:t> </a:t>
            </a:r>
            <a:r>
              <a:rPr lang="vi-VN" b="0" i="0" dirty="0" err="1">
                <a:effectLst/>
              </a:rPr>
              <a:t>al</a:t>
            </a:r>
            <a:r>
              <a:rPr lang="vi-VN" b="0" i="0" dirty="0">
                <a:effectLst/>
              </a:rPr>
              <a:t>. 2021).</a:t>
            </a:r>
            <a:r>
              <a:rPr lang="vi-VN" dirty="0"/>
              <a:t> Do dữ liệu chỉ truyền một chiều từ thực về ảo. Và chưa có nhiều bản sao số truyền dữ liệu, tương tác 2 chiều giữa ảo và thực.</a:t>
            </a:r>
          </a:p>
          <a:p>
            <a:pPr marL="285750" indent="-285750" algn="just">
              <a:buFont typeface="Wingdings" panose="05000000000000000000" pitchFamily="2" charset="2"/>
              <a:buChar char="Ø"/>
            </a:pPr>
            <a:endParaRPr lang="vi-VN" dirty="0"/>
          </a:p>
          <a:p>
            <a:pPr marL="285750" indent="-285750" algn="just">
              <a:buFont typeface="Wingdings" panose="05000000000000000000" pitchFamily="2" charset="2"/>
              <a:buChar char="Ø"/>
            </a:pPr>
            <a:r>
              <a:rPr lang="vi-VN" dirty="0"/>
              <a:t>Các nghiên cứu chỉ tập trung vào một phần trong cấu trúc bản sao số (Phan Trần Đăng Khoa </a:t>
            </a:r>
            <a:r>
              <a:rPr lang="vi-VN" dirty="0" err="1"/>
              <a:t>et</a:t>
            </a:r>
            <a:r>
              <a:rPr lang="vi-VN" dirty="0"/>
              <a:t> </a:t>
            </a:r>
            <a:r>
              <a:rPr lang="vi-VN" dirty="0" err="1"/>
              <a:t>al</a:t>
            </a:r>
            <a:r>
              <a:rPr lang="vi-VN" dirty="0"/>
              <a:t>. 2021, Trần Đình Hòa </a:t>
            </a:r>
            <a:r>
              <a:rPr lang="vi-VN" dirty="0" err="1"/>
              <a:t>et</a:t>
            </a:r>
            <a:r>
              <a:rPr lang="vi-VN" dirty="0"/>
              <a:t> </a:t>
            </a:r>
            <a:r>
              <a:rPr lang="vi-VN" dirty="0" err="1"/>
              <a:t>al</a:t>
            </a:r>
            <a:r>
              <a:rPr lang="vi-VN" dirty="0"/>
              <a:t>. 2021, Chu Anh </a:t>
            </a:r>
            <a:r>
              <a:rPr lang="vi-VN" dirty="0" err="1"/>
              <a:t>My</a:t>
            </a:r>
            <a:r>
              <a:rPr lang="vi-VN" dirty="0"/>
              <a:t> </a:t>
            </a:r>
            <a:r>
              <a:rPr lang="vi-VN" dirty="0" err="1"/>
              <a:t>et</a:t>
            </a:r>
            <a:r>
              <a:rPr lang="vi-VN" dirty="0"/>
              <a:t> </a:t>
            </a:r>
            <a:r>
              <a:rPr lang="vi-VN" dirty="0" err="1"/>
              <a:t>al</a:t>
            </a:r>
            <a:r>
              <a:rPr lang="vi-VN" dirty="0"/>
              <a:t>. 2021). Một bản sao số với cấu trúc tổng thể hiện nay vẫn chưa được nghiên cứu phát triển toàn diện tại Việt Nam.</a:t>
            </a:r>
          </a:p>
        </p:txBody>
      </p:sp>
      <p:sp>
        <p:nvSpPr>
          <p:cNvPr id="9" name="Hộp Văn bản 8">
            <a:extLst>
              <a:ext uri="{FF2B5EF4-FFF2-40B4-BE49-F238E27FC236}">
                <a16:creationId xmlns:a16="http://schemas.microsoft.com/office/drawing/2014/main" id="{14C5C695-1466-4BE5-1019-C83C67E7F4E7}"/>
              </a:ext>
            </a:extLst>
          </p:cNvPr>
          <p:cNvSpPr txBox="1"/>
          <p:nvPr/>
        </p:nvSpPr>
        <p:spPr>
          <a:xfrm>
            <a:off x="3500127" y="4155292"/>
            <a:ext cx="7889508" cy="830997"/>
          </a:xfrm>
          <a:prstGeom prst="rect">
            <a:avLst/>
          </a:prstGeom>
          <a:noFill/>
        </p:spPr>
        <p:txBody>
          <a:bodyPr wrap="square">
            <a:spAutoFit/>
          </a:bodyPr>
          <a:lstStyle/>
          <a:p>
            <a:r>
              <a:rPr lang="vi-VN" sz="2400" b="1" dirty="0">
                <a:solidFill>
                  <a:srgbClr val="FF0000"/>
                </a:solidFill>
              </a:rPr>
              <a:t>Nghiên cứu này tập trung nghiên cứu và phát triển một ý tưởng về bản sao số cho </a:t>
            </a:r>
            <a:r>
              <a:rPr lang="vi-VN" sz="2400" b="1" dirty="0" err="1">
                <a:solidFill>
                  <a:srgbClr val="FF0000"/>
                </a:solidFill>
              </a:rPr>
              <a:t>robot</a:t>
            </a:r>
            <a:endParaRPr lang="vi-VN" sz="2400" b="1" dirty="0">
              <a:solidFill>
                <a:srgbClr val="FF0000"/>
              </a:solidFill>
            </a:endParaRPr>
          </a:p>
        </p:txBody>
      </p:sp>
      <p:sp>
        <p:nvSpPr>
          <p:cNvPr id="14" name="Mũi tên: Phải 13">
            <a:extLst>
              <a:ext uri="{FF2B5EF4-FFF2-40B4-BE49-F238E27FC236}">
                <a16:creationId xmlns:a16="http://schemas.microsoft.com/office/drawing/2014/main" id="{B714DEBF-CCE0-5147-8A94-90DFAA6688AF}"/>
              </a:ext>
            </a:extLst>
          </p:cNvPr>
          <p:cNvSpPr/>
          <p:nvPr/>
        </p:nvSpPr>
        <p:spPr>
          <a:xfrm>
            <a:off x="1132313" y="4155293"/>
            <a:ext cx="2030932" cy="830997"/>
          </a:xfrm>
          <a:prstGeom prst="rightArrow">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spTree>
    <p:extLst>
      <p:ext uri="{BB962C8B-B14F-4D97-AF65-F5344CB8AC3E}">
        <p14:creationId xmlns:p14="http://schemas.microsoft.com/office/powerpoint/2010/main" val="15574008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Đường nối Thẳng 2">
            <a:extLst>
              <a:ext uri="{FF2B5EF4-FFF2-40B4-BE49-F238E27FC236}">
                <a16:creationId xmlns:a16="http://schemas.microsoft.com/office/drawing/2014/main" id="{DC1E0B3C-1784-4749-72E7-D84DDA0F1139}"/>
              </a:ext>
            </a:extLst>
          </p:cNvPr>
          <p:cNvCxnSpPr>
            <a:cxnSpLocks/>
          </p:cNvCxnSpPr>
          <p:nvPr/>
        </p:nvCxnSpPr>
        <p:spPr>
          <a:xfrm>
            <a:off x="539014" y="665930"/>
            <a:ext cx="917253" cy="0"/>
          </a:xfrm>
          <a:prstGeom prst="line">
            <a:avLst/>
          </a:prstGeom>
        </p:spPr>
        <p:style>
          <a:lnRef idx="3">
            <a:schemeClr val="dk1"/>
          </a:lnRef>
          <a:fillRef idx="0">
            <a:schemeClr val="dk1"/>
          </a:fillRef>
          <a:effectRef idx="2">
            <a:schemeClr val="dk1"/>
          </a:effectRef>
          <a:fontRef idx="minor">
            <a:schemeClr val="tx1"/>
          </a:fontRef>
        </p:style>
      </p:cxnSp>
      <p:sp>
        <p:nvSpPr>
          <p:cNvPr id="4" name="Hộp Văn bản 3">
            <a:extLst>
              <a:ext uri="{FF2B5EF4-FFF2-40B4-BE49-F238E27FC236}">
                <a16:creationId xmlns:a16="http://schemas.microsoft.com/office/drawing/2014/main" id="{EEA32679-FA88-DCA4-58BC-2C81BA858479}"/>
              </a:ext>
            </a:extLst>
          </p:cNvPr>
          <p:cNvSpPr txBox="1"/>
          <p:nvPr/>
        </p:nvSpPr>
        <p:spPr>
          <a:xfrm>
            <a:off x="433138" y="277347"/>
            <a:ext cx="2608446" cy="369332"/>
          </a:xfrm>
          <a:prstGeom prst="rect">
            <a:avLst/>
          </a:prstGeom>
          <a:noFill/>
        </p:spPr>
        <p:txBody>
          <a:bodyPr wrap="square" rtlCol="0">
            <a:spAutoFit/>
          </a:bodyPr>
          <a:lstStyle/>
          <a:p>
            <a:r>
              <a:rPr lang="vi-VN" b="1" dirty="0"/>
              <a:t>Mục tiêu</a:t>
            </a:r>
          </a:p>
        </p:txBody>
      </p:sp>
      <p:sp>
        <p:nvSpPr>
          <p:cNvPr id="8" name="Hộp Văn bản 7">
            <a:extLst>
              <a:ext uri="{FF2B5EF4-FFF2-40B4-BE49-F238E27FC236}">
                <a16:creationId xmlns:a16="http://schemas.microsoft.com/office/drawing/2014/main" id="{104A8D60-3273-28E3-58E6-48954854C19E}"/>
              </a:ext>
            </a:extLst>
          </p:cNvPr>
          <p:cNvSpPr txBox="1"/>
          <p:nvPr/>
        </p:nvSpPr>
        <p:spPr>
          <a:xfrm>
            <a:off x="615950" y="835349"/>
            <a:ext cx="10972800" cy="4921284"/>
          </a:xfrm>
          <a:prstGeom prst="rect">
            <a:avLst/>
          </a:prstGeom>
          <a:noFill/>
        </p:spPr>
        <p:txBody>
          <a:bodyPr wrap="square">
            <a:spAutoFit/>
          </a:bodyPr>
          <a:lstStyle/>
          <a:p>
            <a:pPr marL="285750" indent="-285750" algn="just">
              <a:lnSpc>
                <a:spcPct val="200000"/>
              </a:lnSpc>
              <a:buFont typeface="Arial" panose="020B0604020202020204" pitchFamily="34" charset="0"/>
              <a:buChar char="•"/>
            </a:pPr>
            <a:r>
              <a:rPr lang="en-US" sz="2000" b="1" dirty="0" err="1">
                <a:solidFill>
                  <a:srgbClr val="000000"/>
                </a:solidFill>
                <a:latin typeface="Arial" panose="020B0604020202020204" pitchFamily="34" charset="0"/>
                <a:ea typeface="Times New Roman" panose="02020603050405020304" pitchFamily="18" charset="0"/>
                <a:cs typeface="Arial" panose="020B0604020202020204" pitchFamily="34" charset="0"/>
              </a:rPr>
              <a:t>Nghiên</a:t>
            </a:r>
            <a:r>
              <a:rPr lang="en-US" sz="2000" b="1"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US" sz="2000" b="1" dirty="0" err="1">
                <a:solidFill>
                  <a:srgbClr val="000000"/>
                </a:solidFill>
                <a:latin typeface="Arial" panose="020B0604020202020204" pitchFamily="34" charset="0"/>
                <a:ea typeface="Times New Roman" panose="02020603050405020304" pitchFamily="18" charset="0"/>
                <a:cs typeface="Arial" panose="020B0604020202020204" pitchFamily="34" charset="0"/>
              </a:rPr>
              <a:t>cứu</a:t>
            </a:r>
            <a:r>
              <a:rPr lang="en-US" sz="2000" b="1"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US" sz="2000" b="1" dirty="0" err="1">
                <a:solidFill>
                  <a:srgbClr val="000000"/>
                </a:solidFill>
                <a:latin typeface="Arial" panose="020B0604020202020204" pitchFamily="34" charset="0"/>
                <a:ea typeface="Times New Roman" panose="02020603050405020304" pitchFamily="18" charset="0"/>
                <a:cs typeface="Arial" panose="020B0604020202020204" pitchFamily="34" charset="0"/>
              </a:rPr>
              <a:t>phát</a:t>
            </a:r>
            <a:r>
              <a:rPr lang="en-US" sz="2000" b="1"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US" sz="2000" b="1" dirty="0" err="1">
                <a:solidFill>
                  <a:srgbClr val="000000"/>
                </a:solidFill>
                <a:latin typeface="Arial" panose="020B0604020202020204" pitchFamily="34" charset="0"/>
                <a:ea typeface="Times New Roman" panose="02020603050405020304" pitchFamily="18" charset="0"/>
                <a:cs typeface="Arial" panose="020B0604020202020204" pitchFamily="34" charset="0"/>
              </a:rPr>
              <a:t>triển</a:t>
            </a:r>
            <a:r>
              <a:rPr lang="en-US" sz="2000" b="1"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US" sz="2000" b="1" dirty="0" err="1">
                <a:solidFill>
                  <a:srgbClr val="000000"/>
                </a:solidFill>
                <a:latin typeface="Arial" panose="020B0604020202020204" pitchFamily="34" charset="0"/>
                <a:ea typeface="Times New Roman" panose="02020603050405020304" pitchFamily="18" charset="0"/>
                <a:cs typeface="Arial" panose="020B0604020202020204" pitchFamily="34" charset="0"/>
              </a:rPr>
              <a:t>mô</a:t>
            </a:r>
            <a:r>
              <a:rPr lang="en-US" sz="2000" b="1"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US" sz="2000" b="1" dirty="0" err="1">
                <a:solidFill>
                  <a:srgbClr val="000000"/>
                </a:solidFill>
                <a:latin typeface="Arial" panose="020B0604020202020204" pitchFamily="34" charset="0"/>
                <a:ea typeface="Times New Roman" panose="02020603050405020304" pitchFamily="18" charset="0"/>
                <a:cs typeface="Arial" panose="020B0604020202020204" pitchFamily="34" charset="0"/>
              </a:rPr>
              <a:t>hình</a:t>
            </a:r>
            <a:r>
              <a:rPr lang="en-US" sz="2000" b="1"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US" sz="2000" b="1" dirty="0" err="1">
                <a:solidFill>
                  <a:srgbClr val="000000"/>
                </a:solidFill>
                <a:latin typeface="Arial" panose="020B0604020202020204" pitchFamily="34" charset="0"/>
                <a:ea typeface="Times New Roman" panose="02020603050405020304" pitchFamily="18" charset="0"/>
                <a:cs typeface="Arial" panose="020B0604020202020204" pitchFamily="34" charset="0"/>
              </a:rPr>
              <a:t>bản</a:t>
            </a:r>
            <a:r>
              <a:rPr lang="en-US" sz="2000" b="1"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US" sz="2000" b="1" dirty="0" err="1">
                <a:solidFill>
                  <a:srgbClr val="000000"/>
                </a:solidFill>
                <a:latin typeface="Arial" panose="020B0604020202020204" pitchFamily="34" charset="0"/>
                <a:ea typeface="Times New Roman" panose="02020603050405020304" pitchFamily="18" charset="0"/>
                <a:cs typeface="Arial" panose="020B0604020202020204" pitchFamily="34" charset="0"/>
              </a:rPr>
              <a:t>sao</a:t>
            </a:r>
            <a:r>
              <a:rPr lang="en-US" sz="2000" b="1"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US" sz="2000" b="1" dirty="0" err="1">
                <a:solidFill>
                  <a:srgbClr val="000000"/>
                </a:solidFill>
                <a:latin typeface="Arial" panose="020B0604020202020204" pitchFamily="34" charset="0"/>
                <a:ea typeface="Times New Roman" panose="02020603050405020304" pitchFamily="18" charset="0"/>
                <a:cs typeface="Arial" panose="020B0604020202020204" pitchFamily="34" charset="0"/>
              </a:rPr>
              <a:t>số</a:t>
            </a:r>
            <a:r>
              <a:rPr lang="en-US" sz="2000" b="1"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US" sz="2000" b="1" dirty="0" err="1">
                <a:solidFill>
                  <a:srgbClr val="000000"/>
                </a:solidFill>
                <a:latin typeface="Arial" panose="020B0604020202020204" pitchFamily="34" charset="0"/>
                <a:ea typeface="Times New Roman" panose="02020603050405020304" pitchFamily="18" charset="0"/>
                <a:cs typeface="Arial" panose="020B0604020202020204" pitchFamily="34" charset="0"/>
              </a:rPr>
              <a:t>cho</a:t>
            </a:r>
            <a:r>
              <a:rPr lang="en-US" sz="2000" b="1" dirty="0">
                <a:solidFill>
                  <a:srgbClr val="000000"/>
                </a:solidFill>
                <a:latin typeface="Arial" panose="020B0604020202020204" pitchFamily="34" charset="0"/>
                <a:ea typeface="Times New Roman" panose="02020603050405020304" pitchFamily="18" charset="0"/>
                <a:cs typeface="Arial" panose="020B0604020202020204" pitchFamily="34" charset="0"/>
              </a:rPr>
              <a:t> robot. </a:t>
            </a:r>
            <a:r>
              <a:rPr lang="en-US" sz="2000" dirty="0">
                <a:solidFill>
                  <a:srgbClr val="000000"/>
                </a:solidFill>
                <a:latin typeface="Arial" panose="020B0604020202020204" pitchFamily="34" charset="0"/>
                <a:ea typeface="Times New Roman" panose="02020603050405020304" pitchFamily="18" charset="0"/>
                <a:cs typeface="Arial" panose="020B0604020202020204" pitchFamily="34" charset="0"/>
              </a:rPr>
              <a:t>Trong </a:t>
            </a:r>
            <a:r>
              <a:rPr lang="en-US" sz="2000" dirty="0" err="1">
                <a:solidFill>
                  <a:srgbClr val="000000"/>
                </a:solidFill>
                <a:latin typeface="Arial" panose="020B0604020202020204" pitchFamily="34" charset="0"/>
                <a:ea typeface="Times New Roman" panose="02020603050405020304" pitchFamily="18" charset="0"/>
                <a:cs typeface="Arial" panose="020B0604020202020204" pitchFamily="34" charset="0"/>
              </a:rPr>
              <a:t>đó</a:t>
            </a:r>
            <a:r>
              <a:rPr lang="en-US" sz="2000"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US" sz="2000" dirty="0" err="1">
                <a:solidFill>
                  <a:srgbClr val="000000"/>
                </a:solidFill>
                <a:latin typeface="Arial" panose="020B0604020202020204" pitchFamily="34" charset="0"/>
                <a:ea typeface="Times New Roman" panose="02020603050405020304" pitchFamily="18" charset="0"/>
                <a:cs typeface="Arial" panose="020B0604020202020204" pitchFamily="34" charset="0"/>
              </a:rPr>
              <a:t>tập</a:t>
            </a:r>
            <a:r>
              <a:rPr lang="en-US" sz="2000"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US" sz="2000" dirty="0" err="1">
                <a:solidFill>
                  <a:srgbClr val="000000"/>
                </a:solidFill>
                <a:latin typeface="Arial" panose="020B0604020202020204" pitchFamily="34" charset="0"/>
                <a:ea typeface="Times New Roman" panose="02020603050405020304" pitchFamily="18" charset="0"/>
                <a:cs typeface="Arial" panose="020B0604020202020204" pitchFamily="34" charset="0"/>
              </a:rPr>
              <a:t>trung</a:t>
            </a:r>
            <a:r>
              <a:rPr lang="en-US" sz="2000"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US" sz="2000" dirty="0" err="1">
                <a:solidFill>
                  <a:srgbClr val="000000"/>
                </a:solidFill>
                <a:latin typeface="Arial" panose="020B0604020202020204" pitchFamily="34" charset="0"/>
                <a:ea typeface="Times New Roman" panose="02020603050405020304" pitchFamily="18" charset="0"/>
                <a:cs typeface="Arial" panose="020B0604020202020204" pitchFamily="34" charset="0"/>
              </a:rPr>
              <a:t>vào</a:t>
            </a:r>
            <a:r>
              <a:rPr lang="en-US" sz="2000"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p>
          <a:p>
            <a:pPr marL="742950" lvl="1" indent="-285750" algn="just">
              <a:lnSpc>
                <a:spcPct val="200000"/>
              </a:lnSpc>
              <a:buFont typeface="Arial" panose="020B0604020202020204" pitchFamily="34" charset="0"/>
              <a:buChar char="•"/>
            </a:pPr>
            <a:r>
              <a:rPr lang="en-US" sz="2000" dirty="0" err="1">
                <a:solidFill>
                  <a:srgbClr val="000000"/>
                </a:solidFill>
                <a:latin typeface="Arial" panose="020B0604020202020204" pitchFamily="34" charset="0"/>
                <a:ea typeface="Times New Roman" panose="02020603050405020304" pitchFamily="18" charset="0"/>
                <a:cs typeface="Arial" panose="020B0604020202020204" pitchFamily="34" charset="0"/>
              </a:rPr>
              <a:t>Xây</a:t>
            </a:r>
            <a:r>
              <a:rPr lang="en-US" sz="2000"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US" sz="2000" dirty="0" err="1">
                <a:solidFill>
                  <a:srgbClr val="000000"/>
                </a:solidFill>
                <a:latin typeface="Arial" panose="020B0604020202020204" pitchFamily="34" charset="0"/>
                <a:ea typeface="Times New Roman" panose="02020603050405020304" pitchFamily="18" charset="0"/>
                <a:cs typeface="Arial" panose="020B0604020202020204" pitchFamily="34" charset="0"/>
              </a:rPr>
              <a:t>dựng</a:t>
            </a:r>
            <a:r>
              <a:rPr lang="en-US" sz="2000"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US" sz="2000" dirty="0" err="1">
                <a:solidFill>
                  <a:srgbClr val="000000"/>
                </a:solidFill>
                <a:latin typeface="Arial" panose="020B0604020202020204" pitchFamily="34" charset="0"/>
                <a:ea typeface="Times New Roman" panose="02020603050405020304" pitchFamily="18" charset="0"/>
                <a:cs typeface="Arial" panose="020B0604020202020204" pitchFamily="34" charset="0"/>
              </a:rPr>
              <a:t>một</a:t>
            </a:r>
            <a:r>
              <a:rPr lang="en-US" sz="2000"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US" sz="2000" dirty="0" err="1">
                <a:solidFill>
                  <a:srgbClr val="000000"/>
                </a:solidFill>
                <a:latin typeface="Arial" panose="020B0604020202020204" pitchFamily="34" charset="0"/>
                <a:ea typeface="Times New Roman" panose="02020603050405020304" pitchFamily="18" charset="0"/>
                <a:cs typeface="Arial" panose="020B0604020202020204" pitchFamily="34" charset="0"/>
              </a:rPr>
              <a:t>cấu</a:t>
            </a:r>
            <a:r>
              <a:rPr lang="en-US" sz="2000"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US" sz="2000" dirty="0" err="1">
                <a:solidFill>
                  <a:srgbClr val="000000"/>
                </a:solidFill>
                <a:latin typeface="Arial" panose="020B0604020202020204" pitchFamily="34" charset="0"/>
                <a:ea typeface="Times New Roman" panose="02020603050405020304" pitchFamily="18" charset="0"/>
                <a:cs typeface="Arial" panose="020B0604020202020204" pitchFamily="34" charset="0"/>
              </a:rPr>
              <a:t>trúc</a:t>
            </a:r>
            <a:r>
              <a:rPr lang="en-US" sz="2000"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US" sz="2000" dirty="0" err="1">
                <a:solidFill>
                  <a:srgbClr val="000000"/>
                </a:solidFill>
                <a:latin typeface="Arial" panose="020B0604020202020204" pitchFamily="34" charset="0"/>
                <a:ea typeface="Times New Roman" panose="02020603050405020304" pitchFamily="18" charset="0"/>
                <a:cs typeface="Arial" panose="020B0604020202020204" pitchFamily="34" charset="0"/>
              </a:rPr>
              <a:t>bản</a:t>
            </a:r>
            <a:r>
              <a:rPr lang="en-US" sz="2000"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US" sz="2000" dirty="0" err="1">
                <a:solidFill>
                  <a:srgbClr val="000000"/>
                </a:solidFill>
                <a:latin typeface="Arial" panose="020B0604020202020204" pitchFamily="34" charset="0"/>
                <a:ea typeface="Times New Roman" panose="02020603050405020304" pitchFamily="18" charset="0"/>
                <a:cs typeface="Arial" panose="020B0604020202020204" pitchFamily="34" charset="0"/>
              </a:rPr>
              <a:t>sao</a:t>
            </a:r>
            <a:r>
              <a:rPr lang="en-US" sz="2000"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US" sz="2000" dirty="0" err="1">
                <a:solidFill>
                  <a:srgbClr val="000000"/>
                </a:solidFill>
                <a:latin typeface="Arial" panose="020B0604020202020204" pitchFamily="34" charset="0"/>
                <a:ea typeface="Times New Roman" panose="02020603050405020304" pitchFamily="18" charset="0"/>
                <a:cs typeface="Arial" panose="020B0604020202020204" pitchFamily="34" charset="0"/>
              </a:rPr>
              <a:t>số</a:t>
            </a:r>
            <a:r>
              <a:rPr lang="en-US" sz="2000"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US" sz="2000" dirty="0" err="1">
                <a:solidFill>
                  <a:srgbClr val="000000"/>
                </a:solidFill>
                <a:latin typeface="Arial" panose="020B0604020202020204" pitchFamily="34" charset="0"/>
                <a:ea typeface="Times New Roman" panose="02020603050405020304" pitchFamily="18" charset="0"/>
                <a:cs typeface="Arial" panose="020B0604020202020204" pitchFamily="34" charset="0"/>
              </a:rPr>
              <a:t>cho</a:t>
            </a:r>
            <a:r>
              <a:rPr lang="en-US" sz="2000" dirty="0">
                <a:solidFill>
                  <a:srgbClr val="000000"/>
                </a:solidFill>
                <a:latin typeface="Arial" panose="020B0604020202020204" pitchFamily="34" charset="0"/>
                <a:ea typeface="Times New Roman" panose="02020603050405020304" pitchFamily="18" charset="0"/>
                <a:cs typeface="Arial" panose="020B0604020202020204" pitchFamily="34" charset="0"/>
              </a:rPr>
              <a:t> robot</a:t>
            </a:r>
          </a:p>
          <a:p>
            <a:pPr marL="742950" lvl="1" indent="-285750" algn="just">
              <a:lnSpc>
                <a:spcPct val="200000"/>
              </a:lnSpc>
              <a:buFont typeface="Arial" panose="020B0604020202020204" pitchFamily="34" charset="0"/>
              <a:buChar char="•"/>
            </a:pPr>
            <a:r>
              <a:rPr lang="vi-VN" sz="2000" dirty="0">
                <a:effectLst/>
                <a:latin typeface="Arial" panose="020B0604020202020204" pitchFamily="34" charset="0"/>
                <a:ea typeface="Arial" panose="020B0604020202020204" pitchFamily="34" charset="0"/>
                <a:cs typeface="Arial" panose="020B0604020202020204" pitchFamily="34" charset="0"/>
              </a:rPr>
              <a:t>Phát triển mô hình số </a:t>
            </a:r>
            <a:r>
              <a:rPr lang="vi-VN" sz="2000" dirty="0" err="1">
                <a:effectLst/>
                <a:latin typeface="Arial" panose="020B0604020202020204" pitchFamily="34" charset="0"/>
                <a:ea typeface="Arial" panose="020B0604020202020204" pitchFamily="34" charset="0"/>
                <a:cs typeface="Arial" panose="020B0604020202020204" pitchFamily="34" charset="0"/>
              </a:rPr>
              <a:t>robot</a:t>
            </a:r>
            <a:r>
              <a:rPr lang="vi-VN" sz="2000" dirty="0">
                <a:effectLst/>
                <a:latin typeface="Arial" panose="020B0604020202020204" pitchFamily="34" charset="0"/>
                <a:ea typeface="Arial" panose="020B0604020202020204" pitchFamily="34" charset="0"/>
                <a:cs typeface="Arial" panose="020B0604020202020204" pitchFamily="34" charset="0"/>
              </a:rPr>
              <a:t> bao gồm mô hình </a:t>
            </a:r>
            <a:r>
              <a:rPr lang="vi-VN" sz="2000" dirty="0" err="1">
                <a:effectLst/>
                <a:latin typeface="Arial" panose="020B0604020202020204" pitchFamily="34" charset="0"/>
                <a:ea typeface="Arial" panose="020B0604020202020204" pitchFamily="34" charset="0"/>
                <a:cs typeface="Arial" panose="020B0604020202020204" pitchFamily="34" charset="0"/>
              </a:rPr>
              <a:t>hình</a:t>
            </a:r>
            <a:r>
              <a:rPr lang="vi-VN" sz="2000" dirty="0">
                <a:effectLst/>
                <a:latin typeface="Arial" panose="020B0604020202020204" pitchFamily="34" charset="0"/>
                <a:ea typeface="Arial" panose="020B0604020202020204" pitchFamily="34" charset="0"/>
                <a:cs typeface="Arial" panose="020B0604020202020204" pitchFamily="34" charset="0"/>
              </a:rPr>
              <a:t> học 3D và mô hình điều khiển.</a:t>
            </a:r>
          </a:p>
          <a:p>
            <a:pPr marL="742950" lvl="1" indent="-285750" algn="just">
              <a:lnSpc>
                <a:spcPct val="200000"/>
              </a:lnSpc>
              <a:buFont typeface="Arial" panose="020B0604020202020204" pitchFamily="34" charset="0"/>
              <a:buChar char="•"/>
            </a:pPr>
            <a:r>
              <a:rPr lang="vi-VN" sz="2000" dirty="0">
                <a:effectLst/>
                <a:latin typeface="Arial" panose="020B0604020202020204" pitchFamily="34" charset="0"/>
                <a:ea typeface="Arial" panose="020B0604020202020204" pitchFamily="34" charset="0"/>
                <a:cs typeface="Arial" panose="020B0604020202020204" pitchFamily="34" charset="0"/>
              </a:rPr>
              <a:t>Tích hợp mô hình số </a:t>
            </a:r>
            <a:r>
              <a:rPr lang="vi-VN" sz="2000" dirty="0" err="1">
                <a:effectLst/>
                <a:latin typeface="Arial" panose="020B0604020202020204" pitchFamily="34" charset="0"/>
                <a:ea typeface="Arial" panose="020B0604020202020204" pitchFamily="34" charset="0"/>
                <a:cs typeface="Arial" panose="020B0604020202020204" pitchFamily="34" charset="0"/>
              </a:rPr>
              <a:t>Robot</a:t>
            </a:r>
            <a:r>
              <a:rPr lang="vi-VN" sz="2000" dirty="0">
                <a:effectLst/>
                <a:latin typeface="Arial" panose="020B0604020202020204" pitchFamily="34" charset="0"/>
                <a:ea typeface="Arial" panose="020B0604020202020204" pitchFamily="34" charset="0"/>
                <a:cs typeface="Arial" panose="020B0604020202020204" pitchFamily="34" charset="0"/>
              </a:rPr>
              <a:t> vào môi trường ảo, đồng thời kết nối vào nền tảng mã nguồn mở ROS.</a:t>
            </a:r>
          </a:p>
          <a:p>
            <a:pPr marL="742950" lvl="1" indent="-285750" algn="just">
              <a:lnSpc>
                <a:spcPct val="200000"/>
              </a:lnSpc>
              <a:buFont typeface="Arial" panose="020B0604020202020204" pitchFamily="34" charset="0"/>
              <a:buChar char="•"/>
            </a:pPr>
            <a:r>
              <a:rPr lang="vi-VN" sz="2000" dirty="0">
                <a:effectLst/>
                <a:latin typeface="Arial" panose="020B0604020202020204" pitchFamily="34" charset="0"/>
                <a:ea typeface="Arial" panose="020B0604020202020204" pitchFamily="34" charset="0"/>
                <a:cs typeface="Arial" panose="020B0604020202020204" pitchFamily="34" charset="0"/>
              </a:rPr>
              <a:t>Kết nối, truyền thông dữ liệu 2 chiều </a:t>
            </a:r>
            <a:r>
              <a:rPr lang="vi-VN" sz="2000" dirty="0" err="1">
                <a:effectLst/>
                <a:latin typeface="Arial" panose="020B0604020202020204" pitchFamily="34" charset="0"/>
                <a:ea typeface="Arial" panose="020B0604020202020204" pitchFamily="34" charset="0"/>
                <a:cs typeface="Arial" panose="020B0604020202020204" pitchFamily="34" charset="0"/>
              </a:rPr>
              <a:t>online</a:t>
            </a:r>
            <a:r>
              <a:rPr lang="vi-VN" sz="2000" dirty="0">
                <a:effectLst/>
                <a:latin typeface="Arial" panose="020B0604020202020204" pitchFamily="34" charset="0"/>
                <a:ea typeface="Arial" panose="020B0604020202020204" pitchFamily="34" charset="0"/>
                <a:cs typeface="Arial" panose="020B0604020202020204" pitchFamily="34" charset="0"/>
              </a:rPr>
              <a:t> theo thời gian thực giữa hệ thống </a:t>
            </a:r>
            <a:r>
              <a:rPr lang="vi-VN" sz="2000" dirty="0" err="1">
                <a:effectLst/>
                <a:latin typeface="Arial" panose="020B0604020202020204" pitchFamily="34" charset="0"/>
                <a:ea typeface="Arial" panose="020B0604020202020204" pitchFamily="34" charset="0"/>
                <a:cs typeface="Arial" panose="020B0604020202020204" pitchFamily="34" charset="0"/>
              </a:rPr>
              <a:t>robot</a:t>
            </a:r>
            <a:r>
              <a:rPr lang="vi-VN" sz="2000" dirty="0">
                <a:effectLst/>
                <a:latin typeface="Arial" panose="020B0604020202020204" pitchFamily="34" charset="0"/>
                <a:ea typeface="Arial" panose="020B0604020202020204" pitchFamily="34" charset="0"/>
                <a:cs typeface="Arial" panose="020B0604020202020204" pitchFamily="34" charset="0"/>
              </a:rPr>
              <a:t> thực và </a:t>
            </a:r>
            <a:r>
              <a:rPr lang="vi-VN" sz="2000" dirty="0" err="1">
                <a:effectLst/>
                <a:latin typeface="Arial" panose="020B0604020202020204" pitchFamily="34" charset="0"/>
                <a:ea typeface="Arial" panose="020B0604020202020204" pitchFamily="34" charset="0"/>
                <a:cs typeface="Arial" panose="020B0604020202020204" pitchFamily="34" charset="0"/>
              </a:rPr>
              <a:t>robot</a:t>
            </a:r>
            <a:r>
              <a:rPr lang="vi-VN" sz="2000" dirty="0">
                <a:effectLst/>
                <a:latin typeface="Arial" panose="020B0604020202020204" pitchFamily="34" charset="0"/>
                <a:ea typeface="Arial" panose="020B0604020202020204" pitchFamily="34" charset="0"/>
                <a:cs typeface="Arial" panose="020B0604020202020204" pitchFamily="34" charset="0"/>
              </a:rPr>
              <a:t> ảo, trong đó tập trung dữ liệu về góc biến khớp, thông số vị trí của điểm cuối tay máy dựa trên nền tảng ROS thông qua bộ giao thức </a:t>
            </a:r>
            <a:r>
              <a:rPr lang="vi-VN" sz="2000" dirty="0" err="1">
                <a:effectLst/>
                <a:latin typeface="Arial" panose="020B0604020202020204" pitchFamily="34" charset="0"/>
                <a:ea typeface="Arial" panose="020B0604020202020204" pitchFamily="34" charset="0"/>
                <a:cs typeface="Arial" panose="020B0604020202020204" pitchFamily="34" charset="0"/>
              </a:rPr>
              <a:t>Socket</a:t>
            </a:r>
            <a:r>
              <a:rPr lang="vi-VN" sz="2000" dirty="0">
                <a:effectLst/>
                <a:latin typeface="Arial" panose="020B0604020202020204" pitchFamily="34" charset="0"/>
                <a:ea typeface="Arial" panose="020B0604020202020204" pitchFamily="34" charset="0"/>
                <a:cs typeface="Arial" panose="020B0604020202020204" pitchFamily="34" charset="0"/>
              </a:rPr>
              <a:t> TCP.</a:t>
            </a:r>
          </a:p>
        </p:txBody>
      </p:sp>
      <p:sp>
        <p:nvSpPr>
          <p:cNvPr id="5" name="Hình chữ nhật 9">
            <a:extLst>
              <a:ext uri="{FF2B5EF4-FFF2-40B4-BE49-F238E27FC236}">
                <a16:creationId xmlns:a16="http://schemas.microsoft.com/office/drawing/2014/main" id="{470429CA-9225-1F2B-0375-78FB0F399AD7}"/>
              </a:ext>
            </a:extLst>
          </p:cNvPr>
          <p:cNvSpPr/>
          <p:nvPr/>
        </p:nvSpPr>
        <p:spPr>
          <a:xfrm>
            <a:off x="0" y="6447322"/>
            <a:ext cx="12204700" cy="518028"/>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6" name="Hộp Văn bản 10">
            <a:extLst>
              <a:ext uri="{FF2B5EF4-FFF2-40B4-BE49-F238E27FC236}">
                <a16:creationId xmlns:a16="http://schemas.microsoft.com/office/drawing/2014/main" id="{6E9AA38E-389E-CCCE-BD9C-322BA22FBDAB}"/>
              </a:ext>
            </a:extLst>
          </p:cNvPr>
          <p:cNvSpPr txBox="1"/>
          <p:nvPr/>
        </p:nvSpPr>
        <p:spPr>
          <a:xfrm>
            <a:off x="0" y="6513795"/>
            <a:ext cx="12191999" cy="369332"/>
          </a:xfrm>
          <a:prstGeom prst="rect">
            <a:avLst/>
          </a:prstGeom>
          <a:noFill/>
        </p:spPr>
        <p:txBody>
          <a:bodyPr wrap="square">
            <a:spAutoFit/>
          </a:bodyPr>
          <a:lstStyle/>
          <a:p>
            <a:pPr algn="ctr">
              <a:lnSpc>
                <a:spcPct val="90000"/>
              </a:lnSpc>
              <a:spcAft>
                <a:spcPts val="600"/>
              </a:spcAft>
            </a:pPr>
            <a:r>
              <a:rPr lang="en-US" sz="2000" b="1" i="1" dirty="0"/>
              <a:t>NGHIÊN CỨU PHÁT TRIỂN MÔ HÌNH BẢN SAO SỐ CHO ROBOT</a:t>
            </a:r>
          </a:p>
        </p:txBody>
      </p:sp>
    </p:spTree>
    <p:extLst>
      <p:ext uri="{BB962C8B-B14F-4D97-AF65-F5344CB8AC3E}">
        <p14:creationId xmlns:p14="http://schemas.microsoft.com/office/powerpoint/2010/main" val="2283781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Hộp Văn bản 3">
            <a:extLst>
              <a:ext uri="{FF2B5EF4-FFF2-40B4-BE49-F238E27FC236}">
                <a16:creationId xmlns:a16="http://schemas.microsoft.com/office/drawing/2014/main" id="{EEA32679-FA88-DCA4-58BC-2C81BA858479}"/>
              </a:ext>
            </a:extLst>
          </p:cNvPr>
          <p:cNvSpPr txBox="1"/>
          <p:nvPr/>
        </p:nvSpPr>
        <p:spPr>
          <a:xfrm>
            <a:off x="433138" y="277347"/>
            <a:ext cx="3579144" cy="369332"/>
          </a:xfrm>
          <a:prstGeom prst="rect">
            <a:avLst/>
          </a:prstGeom>
          <a:noFill/>
        </p:spPr>
        <p:txBody>
          <a:bodyPr wrap="square" rtlCol="0">
            <a:spAutoFit/>
          </a:bodyPr>
          <a:lstStyle/>
          <a:p>
            <a:r>
              <a:rPr lang="vi-VN" b="1" dirty="0"/>
              <a:t>Phương pháp</a:t>
            </a:r>
          </a:p>
        </p:txBody>
      </p:sp>
      <p:cxnSp>
        <p:nvCxnSpPr>
          <p:cNvPr id="5" name="Đường nối Thẳng 4">
            <a:extLst>
              <a:ext uri="{FF2B5EF4-FFF2-40B4-BE49-F238E27FC236}">
                <a16:creationId xmlns:a16="http://schemas.microsoft.com/office/drawing/2014/main" id="{14DF9976-44A3-0C2A-EDD4-4B9CDEC07778}"/>
              </a:ext>
            </a:extLst>
          </p:cNvPr>
          <p:cNvCxnSpPr>
            <a:cxnSpLocks/>
          </p:cNvCxnSpPr>
          <p:nvPr/>
        </p:nvCxnSpPr>
        <p:spPr>
          <a:xfrm>
            <a:off x="539014" y="665930"/>
            <a:ext cx="1471819" cy="0"/>
          </a:xfrm>
          <a:prstGeom prst="line">
            <a:avLst/>
          </a:prstGeom>
        </p:spPr>
        <p:style>
          <a:lnRef idx="3">
            <a:schemeClr val="dk1"/>
          </a:lnRef>
          <a:fillRef idx="0">
            <a:schemeClr val="dk1"/>
          </a:fillRef>
          <a:effectRef idx="2">
            <a:schemeClr val="dk1"/>
          </a:effectRef>
          <a:fontRef idx="minor">
            <a:schemeClr val="tx1"/>
          </a:fontRef>
        </p:style>
      </p:cxnSp>
      <p:sp>
        <p:nvSpPr>
          <p:cNvPr id="3" name="Hình chữ nhật 9">
            <a:extLst>
              <a:ext uri="{FF2B5EF4-FFF2-40B4-BE49-F238E27FC236}">
                <a16:creationId xmlns:a16="http://schemas.microsoft.com/office/drawing/2014/main" id="{73B1FBE1-BDE1-6CC2-CDDF-70A1C922AC1F}"/>
              </a:ext>
            </a:extLst>
          </p:cNvPr>
          <p:cNvSpPr/>
          <p:nvPr/>
        </p:nvSpPr>
        <p:spPr>
          <a:xfrm>
            <a:off x="0" y="6447322"/>
            <a:ext cx="12204700" cy="518028"/>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1600" dirty="0"/>
          </a:p>
        </p:txBody>
      </p:sp>
      <p:sp>
        <p:nvSpPr>
          <p:cNvPr id="6" name="Hộp Văn bản 10">
            <a:extLst>
              <a:ext uri="{FF2B5EF4-FFF2-40B4-BE49-F238E27FC236}">
                <a16:creationId xmlns:a16="http://schemas.microsoft.com/office/drawing/2014/main" id="{EC98AF9B-B6F4-32F6-4366-02F2720060C6}"/>
              </a:ext>
            </a:extLst>
          </p:cNvPr>
          <p:cNvSpPr txBox="1"/>
          <p:nvPr/>
        </p:nvSpPr>
        <p:spPr>
          <a:xfrm>
            <a:off x="0" y="6513795"/>
            <a:ext cx="12191999" cy="313932"/>
          </a:xfrm>
          <a:prstGeom prst="rect">
            <a:avLst/>
          </a:prstGeom>
          <a:noFill/>
        </p:spPr>
        <p:txBody>
          <a:bodyPr wrap="square">
            <a:spAutoFit/>
          </a:bodyPr>
          <a:lstStyle/>
          <a:p>
            <a:pPr algn="ctr">
              <a:lnSpc>
                <a:spcPct val="90000"/>
              </a:lnSpc>
              <a:spcAft>
                <a:spcPts val="600"/>
              </a:spcAft>
            </a:pPr>
            <a:r>
              <a:rPr lang="en-US" sz="1600" b="1" i="1" dirty="0"/>
              <a:t>NGHIÊN CỨU PHÁT TRIỂN MÔ HÌNH BẢN SAO SỐ CHO ROBOT</a:t>
            </a:r>
          </a:p>
        </p:txBody>
      </p:sp>
      <p:sp>
        <p:nvSpPr>
          <p:cNvPr id="2" name="Hình chữ nhật: Góc Tròn 1">
            <a:extLst>
              <a:ext uri="{FF2B5EF4-FFF2-40B4-BE49-F238E27FC236}">
                <a16:creationId xmlns:a16="http://schemas.microsoft.com/office/drawing/2014/main" id="{2E02155A-DEEA-EFDF-B2F5-FD48438E0B67}"/>
              </a:ext>
            </a:extLst>
          </p:cNvPr>
          <p:cNvSpPr/>
          <p:nvPr/>
        </p:nvSpPr>
        <p:spPr>
          <a:xfrm>
            <a:off x="2677562" y="2295964"/>
            <a:ext cx="3609474" cy="4013735"/>
          </a:xfrm>
          <a:prstGeom prst="roundRect">
            <a:avLst>
              <a:gd name="adj" fmla="val 6000"/>
            </a:avLst>
          </a:prstGeom>
          <a:noFill/>
          <a:ln w="28575">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sz="1600"/>
          </a:p>
        </p:txBody>
      </p:sp>
      <p:sp>
        <p:nvSpPr>
          <p:cNvPr id="7" name="Hình chữ nhật: Góc Tròn 6">
            <a:extLst>
              <a:ext uri="{FF2B5EF4-FFF2-40B4-BE49-F238E27FC236}">
                <a16:creationId xmlns:a16="http://schemas.microsoft.com/office/drawing/2014/main" id="{175D12B9-7B4A-77FB-0B99-B2921E9C2B21}"/>
              </a:ext>
            </a:extLst>
          </p:cNvPr>
          <p:cNvSpPr/>
          <p:nvPr/>
        </p:nvSpPr>
        <p:spPr>
          <a:xfrm>
            <a:off x="2870000" y="2459594"/>
            <a:ext cx="1309036" cy="606392"/>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t>Clients</a:t>
            </a:r>
            <a:endParaRPr lang="vi-VN" sz="1600" dirty="0"/>
          </a:p>
        </p:txBody>
      </p:sp>
      <p:sp>
        <p:nvSpPr>
          <p:cNvPr id="9" name="Hình chữ nhật: Góc Tròn 8">
            <a:extLst>
              <a:ext uri="{FF2B5EF4-FFF2-40B4-BE49-F238E27FC236}">
                <a16:creationId xmlns:a16="http://schemas.microsoft.com/office/drawing/2014/main" id="{A235B6F1-D551-101A-09F4-A39C3BDD326F}"/>
              </a:ext>
            </a:extLst>
          </p:cNvPr>
          <p:cNvSpPr/>
          <p:nvPr/>
        </p:nvSpPr>
        <p:spPr>
          <a:xfrm>
            <a:off x="2870000" y="3494005"/>
            <a:ext cx="1309036" cy="606392"/>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err="1"/>
              <a:t>Cảm</a:t>
            </a:r>
            <a:r>
              <a:rPr lang="en-US" sz="1600" dirty="0"/>
              <a:t> </a:t>
            </a:r>
            <a:r>
              <a:rPr lang="en-US" sz="1600" dirty="0" err="1"/>
              <a:t>biến</a:t>
            </a:r>
            <a:endParaRPr lang="vi-VN" sz="1600" dirty="0"/>
          </a:p>
        </p:txBody>
      </p:sp>
      <p:sp>
        <p:nvSpPr>
          <p:cNvPr id="10" name="Hình chữ nhật: Góc Tròn 9">
            <a:extLst>
              <a:ext uri="{FF2B5EF4-FFF2-40B4-BE49-F238E27FC236}">
                <a16:creationId xmlns:a16="http://schemas.microsoft.com/office/drawing/2014/main" id="{0BAC5E8E-47D9-1270-EA38-9A4CD84458AC}"/>
              </a:ext>
            </a:extLst>
          </p:cNvPr>
          <p:cNvSpPr/>
          <p:nvPr/>
        </p:nvSpPr>
        <p:spPr>
          <a:xfrm>
            <a:off x="2876351" y="4416912"/>
            <a:ext cx="1309036" cy="606392"/>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err="1"/>
              <a:t>Bộ</a:t>
            </a:r>
            <a:r>
              <a:rPr lang="en-US" sz="1600" dirty="0"/>
              <a:t> </a:t>
            </a:r>
            <a:r>
              <a:rPr lang="en-US" sz="1600" dirty="0" err="1"/>
              <a:t>điều</a:t>
            </a:r>
            <a:r>
              <a:rPr lang="en-US" sz="1600" dirty="0"/>
              <a:t> </a:t>
            </a:r>
            <a:r>
              <a:rPr lang="en-US" sz="1600" dirty="0" err="1"/>
              <a:t>khiển</a:t>
            </a:r>
            <a:endParaRPr lang="vi-VN" sz="1600" dirty="0"/>
          </a:p>
        </p:txBody>
      </p:sp>
      <p:sp>
        <p:nvSpPr>
          <p:cNvPr id="11" name="Hình chữ nhật: Góc Tròn 10">
            <a:extLst>
              <a:ext uri="{FF2B5EF4-FFF2-40B4-BE49-F238E27FC236}">
                <a16:creationId xmlns:a16="http://schemas.microsoft.com/office/drawing/2014/main" id="{D6C1F466-BB65-42FF-C53F-AEAEA453E7DE}"/>
              </a:ext>
            </a:extLst>
          </p:cNvPr>
          <p:cNvSpPr/>
          <p:nvPr/>
        </p:nvSpPr>
        <p:spPr>
          <a:xfrm>
            <a:off x="2876351" y="5310944"/>
            <a:ext cx="1309036" cy="606392"/>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err="1"/>
              <a:t>Bộ</a:t>
            </a:r>
            <a:r>
              <a:rPr lang="en-US" sz="1600" dirty="0"/>
              <a:t> </a:t>
            </a:r>
            <a:r>
              <a:rPr lang="en-US" sz="1600" dirty="0" err="1"/>
              <a:t>động</a:t>
            </a:r>
            <a:r>
              <a:rPr lang="en-US" sz="1600" dirty="0"/>
              <a:t> </a:t>
            </a:r>
            <a:r>
              <a:rPr lang="en-US" sz="1600" dirty="0" err="1"/>
              <a:t>lực</a:t>
            </a:r>
            <a:endParaRPr lang="vi-VN" sz="1600" dirty="0"/>
          </a:p>
        </p:txBody>
      </p:sp>
      <p:sp>
        <p:nvSpPr>
          <p:cNvPr id="15" name="Hình chữ nhật: Góc Tròn 14">
            <a:extLst>
              <a:ext uri="{FF2B5EF4-FFF2-40B4-BE49-F238E27FC236}">
                <a16:creationId xmlns:a16="http://schemas.microsoft.com/office/drawing/2014/main" id="{FAC2EE81-8F6A-7753-6E4F-A1A630273AB4}"/>
              </a:ext>
            </a:extLst>
          </p:cNvPr>
          <p:cNvSpPr/>
          <p:nvPr/>
        </p:nvSpPr>
        <p:spPr>
          <a:xfrm>
            <a:off x="4702076" y="3496603"/>
            <a:ext cx="1309036" cy="606392"/>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err="1"/>
              <a:t>Bộ</a:t>
            </a:r>
            <a:r>
              <a:rPr lang="en-US" sz="1600" dirty="0"/>
              <a:t> </a:t>
            </a:r>
            <a:r>
              <a:rPr lang="en-US" sz="1600" dirty="0" err="1"/>
              <a:t>xử</a:t>
            </a:r>
            <a:r>
              <a:rPr lang="en-US" sz="1600" dirty="0"/>
              <a:t> </a:t>
            </a:r>
            <a:r>
              <a:rPr lang="en-US" sz="1600" dirty="0" err="1"/>
              <a:t>lý</a:t>
            </a:r>
            <a:endParaRPr lang="vi-VN" sz="1600" dirty="0"/>
          </a:p>
        </p:txBody>
      </p:sp>
      <p:cxnSp>
        <p:nvCxnSpPr>
          <p:cNvPr id="19" name="Đường kết nối Mũi tên Thẳng 18">
            <a:extLst>
              <a:ext uri="{FF2B5EF4-FFF2-40B4-BE49-F238E27FC236}">
                <a16:creationId xmlns:a16="http://schemas.microsoft.com/office/drawing/2014/main" id="{2AA613F8-AFE5-7494-47E0-57D221716F88}"/>
              </a:ext>
            </a:extLst>
          </p:cNvPr>
          <p:cNvCxnSpPr>
            <a:stCxn id="9" idx="3"/>
            <a:endCxn id="15" idx="1"/>
          </p:cNvCxnSpPr>
          <p:nvPr/>
        </p:nvCxnSpPr>
        <p:spPr>
          <a:xfrm>
            <a:off x="4179036" y="3797201"/>
            <a:ext cx="523040" cy="259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5" name="Đường kết nối: Mũi tên Gấp khúc 24">
            <a:extLst>
              <a:ext uri="{FF2B5EF4-FFF2-40B4-BE49-F238E27FC236}">
                <a16:creationId xmlns:a16="http://schemas.microsoft.com/office/drawing/2014/main" id="{A42DDF52-64E5-567C-979A-0EE6237CE4ED}"/>
              </a:ext>
            </a:extLst>
          </p:cNvPr>
          <p:cNvCxnSpPr>
            <a:stCxn id="15" idx="2"/>
            <a:endCxn id="10" idx="3"/>
          </p:cNvCxnSpPr>
          <p:nvPr/>
        </p:nvCxnSpPr>
        <p:spPr>
          <a:xfrm rot="5400000">
            <a:off x="4462435" y="3825948"/>
            <a:ext cx="617113" cy="1171207"/>
          </a:xfrm>
          <a:prstGeom prst="bentConnector2">
            <a:avLst/>
          </a:prstGeom>
          <a:ln>
            <a:tailEnd type="triangle"/>
          </a:ln>
        </p:spPr>
        <p:style>
          <a:lnRef idx="3">
            <a:schemeClr val="dk1"/>
          </a:lnRef>
          <a:fillRef idx="0">
            <a:schemeClr val="dk1"/>
          </a:fillRef>
          <a:effectRef idx="2">
            <a:schemeClr val="dk1"/>
          </a:effectRef>
          <a:fontRef idx="minor">
            <a:schemeClr val="tx1"/>
          </a:fontRef>
        </p:style>
      </p:cxnSp>
      <p:cxnSp>
        <p:nvCxnSpPr>
          <p:cNvPr id="29" name="Đường kết nối Mũi tên Thẳng 28">
            <a:extLst>
              <a:ext uri="{FF2B5EF4-FFF2-40B4-BE49-F238E27FC236}">
                <a16:creationId xmlns:a16="http://schemas.microsoft.com/office/drawing/2014/main" id="{F3DC9F4E-2C9F-1C39-29F2-ACC08D5F65E4}"/>
              </a:ext>
            </a:extLst>
          </p:cNvPr>
          <p:cNvCxnSpPr>
            <a:cxnSpLocks/>
            <a:stCxn id="10" idx="2"/>
            <a:endCxn id="11" idx="0"/>
          </p:cNvCxnSpPr>
          <p:nvPr/>
        </p:nvCxnSpPr>
        <p:spPr>
          <a:xfrm>
            <a:off x="3530869" y="5023304"/>
            <a:ext cx="0" cy="287640"/>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sp>
        <p:nvSpPr>
          <p:cNvPr id="43" name="Hình chữ nhật: Góc Tròn 42">
            <a:extLst>
              <a:ext uri="{FF2B5EF4-FFF2-40B4-BE49-F238E27FC236}">
                <a16:creationId xmlns:a16="http://schemas.microsoft.com/office/drawing/2014/main" id="{D818B5D2-6649-9275-0149-187B50595B71}"/>
              </a:ext>
            </a:extLst>
          </p:cNvPr>
          <p:cNvSpPr/>
          <p:nvPr/>
        </p:nvSpPr>
        <p:spPr>
          <a:xfrm>
            <a:off x="4702076" y="5310944"/>
            <a:ext cx="1309036" cy="606392"/>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err="1"/>
              <a:t>Động</a:t>
            </a:r>
            <a:r>
              <a:rPr lang="en-US" sz="1600" dirty="0"/>
              <a:t> </a:t>
            </a:r>
            <a:r>
              <a:rPr lang="en-US" sz="1600" dirty="0" err="1"/>
              <a:t>cơ</a:t>
            </a:r>
            <a:endParaRPr lang="vi-VN" sz="1600" dirty="0"/>
          </a:p>
        </p:txBody>
      </p:sp>
      <p:cxnSp>
        <p:nvCxnSpPr>
          <p:cNvPr id="45" name="Đường kết nối Mũi tên Thẳng 44">
            <a:extLst>
              <a:ext uri="{FF2B5EF4-FFF2-40B4-BE49-F238E27FC236}">
                <a16:creationId xmlns:a16="http://schemas.microsoft.com/office/drawing/2014/main" id="{413B610A-6371-E937-E99F-7FF34A8CFE68}"/>
              </a:ext>
            </a:extLst>
          </p:cNvPr>
          <p:cNvCxnSpPr>
            <a:cxnSpLocks/>
            <a:stCxn id="11" idx="3"/>
            <a:endCxn id="43" idx="1"/>
          </p:cNvCxnSpPr>
          <p:nvPr/>
        </p:nvCxnSpPr>
        <p:spPr>
          <a:xfrm>
            <a:off x="4185387" y="5614140"/>
            <a:ext cx="516689"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50" name="Hình chữ nhật: Góc Tròn 49">
            <a:extLst>
              <a:ext uri="{FF2B5EF4-FFF2-40B4-BE49-F238E27FC236}">
                <a16:creationId xmlns:a16="http://schemas.microsoft.com/office/drawing/2014/main" id="{6F9F987B-E809-FB6E-5D83-F4708903F494}"/>
              </a:ext>
            </a:extLst>
          </p:cNvPr>
          <p:cNvSpPr/>
          <p:nvPr/>
        </p:nvSpPr>
        <p:spPr>
          <a:xfrm>
            <a:off x="6527800" y="2295964"/>
            <a:ext cx="3609474" cy="4013735"/>
          </a:xfrm>
          <a:prstGeom prst="roundRect">
            <a:avLst>
              <a:gd name="adj" fmla="val 6000"/>
            </a:avLst>
          </a:prstGeom>
          <a:noFill/>
          <a:ln w="28575">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sz="1600"/>
          </a:p>
        </p:txBody>
      </p:sp>
      <p:sp>
        <p:nvSpPr>
          <p:cNvPr id="51" name="Hình chữ nhật: Góc Tròn 50">
            <a:extLst>
              <a:ext uri="{FF2B5EF4-FFF2-40B4-BE49-F238E27FC236}">
                <a16:creationId xmlns:a16="http://schemas.microsoft.com/office/drawing/2014/main" id="{37F82031-835B-EE63-4C67-C3FA45AE2D2B}"/>
              </a:ext>
            </a:extLst>
          </p:cNvPr>
          <p:cNvSpPr/>
          <p:nvPr/>
        </p:nvSpPr>
        <p:spPr>
          <a:xfrm>
            <a:off x="8552314" y="2459594"/>
            <a:ext cx="1309036" cy="606392"/>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t>Clients</a:t>
            </a:r>
            <a:endParaRPr lang="vi-VN" sz="1600" dirty="0"/>
          </a:p>
        </p:txBody>
      </p:sp>
      <p:sp>
        <p:nvSpPr>
          <p:cNvPr id="52" name="Hình chữ nhật: Góc Tròn 51">
            <a:extLst>
              <a:ext uri="{FF2B5EF4-FFF2-40B4-BE49-F238E27FC236}">
                <a16:creationId xmlns:a16="http://schemas.microsoft.com/office/drawing/2014/main" id="{9EE156E1-989A-A7C3-F6C1-E04AA3646A78}"/>
              </a:ext>
            </a:extLst>
          </p:cNvPr>
          <p:cNvSpPr/>
          <p:nvPr/>
        </p:nvSpPr>
        <p:spPr>
          <a:xfrm>
            <a:off x="6720238" y="3494005"/>
            <a:ext cx="1309036" cy="606392"/>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t>Giao </a:t>
            </a:r>
            <a:r>
              <a:rPr lang="en-US" sz="1600" dirty="0" err="1"/>
              <a:t>diện</a:t>
            </a:r>
            <a:endParaRPr lang="vi-VN" sz="1600" dirty="0"/>
          </a:p>
        </p:txBody>
      </p:sp>
      <p:sp>
        <p:nvSpPr>
          <p:cNvPr id="53" name="Hình chữ nhật: Góc Tròn 52">
            <a:extLst>
              <a:ext uri="{FF2B5EF4-FFF2-40B4-BE49-F238E27FC236}">
                <a16:creationId xmlns:a16="http://schemas.microsoft.com/office/drawing/2014/main" id="{6B1A1452-F86B-2CD1-1DE4-C30773659A52}"/>
              </a:ext>
            </a:extLst>
          </p:cNvPr>
          <p:cNvSpPr/>
          <p:nvPr/>
        </p:nvSpPr>
        <p:spPr>
          <a:xfrm>
            <a:off x="8615710" y="4481200"/>
            <a:ext cx="1309036" cy="606392"/>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err="1"/>
              <a:t>Bộ</a:t>
            </a:r>
            <a:r>
              <a:rPr lang="en-US" sz="1600" dirty="0"/>
              <a:t> </a:t>
            </a:r>
            <a:r>
              <a:rPr lang="en-US" sz="1600" dirty="0" err="1"/>
              <a:t>điều</a:t>
            </a:r>
            <a:r>
              <a:rPr lang="en-US" sz="1600" dirty="0"/>
              <a:t> </a:t>
            </a:r>
            <a:r>
              <a:rPr lang="en-US" sz="1600" dirty="0" err="1"/>
              <a:t>khiển</a:t>
            </a:r>
            <a:endParaRPr lang="vi-VN" sz="1600" dirty="0"/>
          </a:p>
        </p:txBody>
      </p:sp>
      <p:sp>
        <p:nvSpPr>
          <p:cNvPr id="55" name="Hình chữ nhật: Góc Tròn 54">
            <a:extLst>
              <a:ext uri="{FF2B5EF4-FFF2-40B4-BE49-F238E27FC236}">
                <a16:creationId xmlns:a16="http://schemas.microsoft.com/office/drawing/2014/main" id="{6E92F660-772C-D40E-B40F-251FED1ECBE6}"/>
              </a:ext>
            </a:extLst>
          </p:cNvPr>
          <p:cNvSpPr/>
          <p:nvPr/>
        </p:nvSpPr>
        <p:spPr>
          <a:xfrm>
            <a:off x="8552314" y="3496603"/>
            <a:ext cx="1309036" cy="606392"/>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err="1"/>
              <a:t>Bộ</a:t>
            </a:r>
            <a:r>
              <a:rPr lang="en-US" sz="1600" dirty="0"/>
              <a:t> </a:t>
            </a:r>
            <a:r>
              <a:rPr lang="en-US" sz="1600" dirty="0" err="1"/>
              <a:t>xử</a:t>
            </a:r>
            <a:r>
              <a:rPr lang="en-US" sz="1600" dirty="0"/>
              <a:t> </a:t>
            </a:r>
            <a:r>
              <a:rPr lang="en-US" sz="1600" dirty="0" err="1"/>
              <a:t>lý</a:t>
            </a:r>
            <a:endParaRPr lang="vi-VN" sz="1600" dirty="0"/>
          </a:p>
        </p:txBody>
      </p:sp>
      <p:cxnSp>
        <p:nvCxnSpPr>
          <p:cNvPr id="56" name="Đường kết nối Mũi tên Thẳng 55">
            <a:extLst>
              <a:ext uri="{FF2B5EF4-FFF2-40B4-BE49-F238E27FC236}">
                <a16:creationId xmlns:a16="http://schemas.microsoft.com/office/drawing/2014/main" id="{11D7B6F8-5D7C-3386-A7D4-7D7BD18347D0}"/>
              </a:ext>
            </a:extLst>
          </p:cNvPr>
          <p:cNvCxnSpPr>
            <a:stCxn id="52" idx="3"/>
            <a:endCxn id="55" idx="1"/>
          </p:cNvCxnSpPr>
          <p:nvPr/>
        </p:nvCxnSpPr>
        <p:spPr>
          <a:xfrm>
            <a:off x="8029274" y="3797201"/>
            <a:ext cx="523040" cy="2598"/>
          </a:xfrm>
          <a:prstGeom prst="straightConnector1">
            <a:avLst/>
          </a:prstGeom>
          <a:ln>
            <a:headEnd type="triangle" w="med" len="med"/>
            <a:tailEnd type="triangle" w="med" len="med"/>
          </a:ln>
        </p:spPr>
        <p:style>
          <a:lnRef idx="3">
            <a:schemeClr val="dk1"/>
          </a:lnRef>
          <a:fillRef idx="0">
            <a:schemeClr val="dk1"/>
          </a:fillRef>
          <a:effectRef idx="2">
            <a:schemeClr val="dk1"/>
          </a:effectRef>
          <a:fontRef idx="minor">
            <a:schemeClr val="tx1"/>
          </a:fontRef>
        </p:style>
      </p:cxnSp>
      <p:cxnSp>
        <p:nvCxnSpPr>
          <p:cNvPr id="60" name="Đường kết nối Mũi tên Thẳng 59">
            <a:extLst>
              <a:ext uri="{FF2B5EF4-FFF2-40B4-BE49-F238E27FC236}">
                <a16:creationId xmlns:a16="http://schemas.microsoft.com/office/drawing/2014/main" id="{BD1B77E3-71DD-1583-C8D6-B325EEDECAB5}"/>
              </a:ext>
            </a:extLst>
          </p:cNvPr>
          <p:cNvCxnSpPr>
            <a:cxnSpLocks/>
            <a:stCxn id="55" idx="0"/>
            <a:endCxn id="51" idx="2"/>
          </p:cNvCxnSpPr>
          <p:nvPr/>
        </p:nvCxnSpPr>
        <p:spPr>
          <a:xfrm flipV="1">
            <a:off x="9206832" y="3065986"/>
            <a:ext cx="0" cy="430617"/>
          </a:xfrm>
          <a:prstGeom prst="straightConnector1">
            <a:avLst/>
          </a:prstGeom>
          <a:ln>
            <a:headEnd type="triangle" w="med" len="med"/>
            <a:tailEnd type="triangle" w="med" len="med"/>
          </a:ln>
        </p:spPr>
        <p:style>
          <a:lnRef idx="3">
            <a:schemeClr val="dk1"/>
          </a:lnRef>
          <a:fillRef idx="0">
            <a:schemeClr val="dk1"/>
          </a:fillRef>
          <a:effectRef idx="2">
            <a:schemeClr val="dk1"/>
          </a:effectRef>
          <a:fontRef idx="minor">
            <a:schemeClr val="tx1"/>
          </a:fontRef>
        </p:style>
      </p:cxnSp>
      <p:sp>
        <p:nvSpPr>
          <p:cNvPr id="61" name="Hình chữ nhật: Góc Tròn 60">
            <a:extLst>
              <a:ext uri="{FF2B5EF4-FFF2-40B4-BE49-F238E27FC236}">
                <a16:creationId xmlns:a16="http://schemas.microsoft.com/office/drawing/2014/main" id="{0C477840-CA19-BD37-5A9D-7D1C2B1C2B8A}"/>
              </a:ext>
            </a:extLst>
          </p:cNvPr>
          <p:cNvSpPr/>
          <p:nvPr/>
        </p:nvSpPr>
        <p:spPr>
          <a:xfrm>
            <a:off x="6655282" y="4491451"/>
            <a:ext cx="1755138" cy="1635368"/>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err="1"/>
              <a:t>Mô</a:t>
            </a:r>
            <a:r>
              <a:rPr lang="en-US" sz="1600" dirty="0"/>
              <a:t> </a:t>
            </a:r>
            <a:r>
              <a:rPr lang="en-US" sz="1600" dirty="0" err="1"/>
              <a:t>hình</a:t>
            </a:r>
            <a:r>
              <a:rPr lang="en-US" sz="1600" dirty="0"/>
              <a:t> </a:t>
            </a:r>
            <a:r>
              <a:rPr lang="en-US" sz="1600" dirty="0" err="1"/>
              <a:t>và</a:t>
            </a:r>
            <a:r>
              <a:rPr lang="en-US" sz="1600" dirty="0"/>
              <a:t> </a:t>
            </a:r>
            <a:r>
              <a:rPr lang="en-US" sz="1600" dirty="0" err="1"/>
              <a:t>môi</a:t>
            </a:r>
            <a:r>
              <a:rPr lang="en-US" sz="1600" dirty="0"/>
              <a:t> </a:t>
            </a:r>
            <a:r>
              <a:rPr lang="en-US" sz="1600" dirty="0" err="1"/>
              <a:t>trường</a:t>
            </a:r>
            <a:r>
              <a:rPr lang="en-US" sz="1600" dirty="0"/>
              <a:t> </a:t>
            </a:r>
            <a:r>
              <a:rPr lang="en-US" sz="1600" dirty="0" err="1"/>
              <a:t>ảo</a:t>
            </a:r>
            <a:endParaRPr lang="vi-VN" sz="1600" dirty="0"/>
          </a:p>
        </p:txBody>
      </p:sp>
      <p:cxnSp>
        <p:nvCxnSpPr>
          <p:cNvPr id="1033" name="Đường kết nối: Mũi tên Gấp khúc 1032">
            <a:extLst>
              <a:ext uri="{FF2B5EF4-FFF2-40B4-BE49-F238E27FC236}">
                <a16:creationId xmlns:a16="http://schemas.microsoft.com/office/drawing/2014/main" id="{8243CA5B-00FA-364D-3E41-E3A3571F71AC}"/>
              </a:ext>
            </a:extLst>
          </p:cNvPr>
          <p:cNvCxnSpPr>
            <a:cxnSpLocks/>
          </p:cNvCxnSpPr>
          <p:nvPr/>
        </p:nvCxnSpPr>
        <p:spPr>
          <a:xfrm rot="5400000">
            <a:off x="7914093" y="3458934"/>
            <a:ext cx="388456" cy="1673981"/>
          </a:xfrm>
          <a:prstGeom prst="bentConnector3">
            <a:avLst>
              <a:gd name="adj1" fmla="val 50000"/>
            </a:avLst>
          </a:prstGeom>
          <a:ln>
            <a:headEnd type="triangle" w="med" len="med"/>
            <a:tailEnd type="triangle" w="med" len="med"/>
          </a:ln>
        </p:spPr>
        <p:style>
          <a:lnRef idx="3">
            <a:schemeClr val="dk1"/>
          </a:lnRef>
          <a:fillRef idx="0">
            <a:schemeClr val="dk1"/>
          </a:fillRef>
          <a:effectRef idx="2">
            <a:schemeClr val="dk1"/>
          </a:effectRef>
          <a:fontRef idx="minor">
            <a:schemeClr val="tx1"/>
          </a:fontRef>
        </p:style>
      </p:cxnSp>
      <p:cxnSp>
        <p:nvCxnSpPr>
          <p:cNvPr id="1038" name="Đường kết nối: Mũi tên Gấp khúc 1037">
            <a:extLst>
              <a:ext uri="{FF2B5EF4-FFF2-40B4-BE49-F238E27FC236}">
                <a16:creationId xmlns:a16="http://schemas.microsoft.com/office/drawing/2014/main" id="{0E519C92-A751-4D5D-9D7E-FB19CC663E6A}"/>
              </a:ext>
            </a:extLst>
          </p:cNvPr>
          <p:cNvCxnSpPr>
            <a:cxnSpLocks/>
            <a:stCxn id="55" idx="2"/>
          </p:cNvCxnSpPr>
          <p:nvPr/>
        </p:nvCxnSpPr>
        <p:spPr>
          <a:xfrm rot="16200000" flipH="1">
            <a:off x="9169111" y="4140716"/>
            <a:ext cx="378207" cy="302764"/>
          </a:xfrm>
          <a:prstGeom prst="bentConnector3">
            <a:avLst>
              <a:gd name="adj1" fmla="val 50000"/>
            </a:avLst>
          </a:prstGeom>
          <a:ln>
            <a:headEnd type="triangle"/>
            <a:tailEnd type="triangle"/>
          </a:ln>
        </p:spPr>
        <p:style>
          <a:lnRef idx="3">
            <a:schemeClr val="dk1"/>
          </a:lnRef>
          <a:fillRef idx="0">
            <a:schemeClr val="dk1"/>
          </a:fillRef>
          <a:effectRef idx="2">
            <a:schemeClr val="dk1"/>
          </a:effectRef>
          <a:fontRef idx="minor">
            <a:schemeClr val="tx1"/>
          </a:fontRef>
        </p:style>
      </p:cxnSp>
      <p:cxnSp>
        <p:nvCxnSpPr>
          <p:cNvPr id="1040" name="Đường kết nối: Mũi tên Gấp khúc 1039">
            <a:extLst>
              <a:ext uri="{FF2B5EF4-FFF2-40B4-BE49-F238E27FC236}">
                <a16:creationId xmlns:a16="http://schemas.microsoft.com/office/drawing/2014/main" id="{ACF8913B-EE1F-5F04-980D-5E17D4A81DF7}"/>
              </a:ext>
            </a:extLst>
          </p:cNvPr>
          <p:cNvCxnSpPr>
            <a:cxnSpLocks/>
            <a:stCxn id="53" idx="2"/>
            <a:endCxn id="61" idx="3"/>
          </p:cNvCxnSpPr>
          <p:nvPr/>
        </p:nvCxnSpPr>
        <p:spPr>
          <a:xfrm rot="5400000">
            <a:off x="8729553" y="4768459"/>
            <a:ext cx="221543" cy="859808"/>
          </a:xfrm>
          <a:prstGeom prst="bentConnector2">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1073" name="Đường kết nối: Mũi tên Gấp khúc 1072">
            <a:extLst>
              <a:ext uri="{FF2B5EF4-FFF2-40B4-BE49-F238E27FC236}">
                <a16:creationId xmlns:a16="http://schemas.microsoft.com/office/drawing/2014/main" id="{D4568D45-40A0-977B-5A1E-DC7DCC8CFA24}"/>
              </a:ext>
            </a:extLst>
          </p:cNvPr>
          <p:cNvCxnSpPr>
            <a:cxnSpLocks/>
            <a:stCxn id="15" idx="0"/>
            <a:endCxn id="7" idx="2"/>
          </p:cNvCxnSpPr>
          <p:nvPr/>
        </p:nvCxnSpPr>
        <p:spPr>
          <a:xfrm rot="16200000" flipV="1">
            <a:off x="4225248" y="2365257"/>
            <a:ext cx="430617" cy="1832076"/>
          </a:xfrm>
          <a:prstGeom prst="bentConnector3">
            <a:avLst>
              <a:gd name="adj1" fmla="val 50000"/>
            </a:avLst>
          </a:prstGeom>
          <a:ln>
            <a:headEnd type="triangle"/>
            <a:tailEnd type="triangle"/>
          </a:ln>
        </p:spPr>
        <p:style>
          <a:lnRef idx="3">
            <a:schemeClr val="dk1"/>
          </a:lnRef>
          <a:fillRef idx="0">
            <a:schemeClr val="dk1"/>
          </a:fillRef>
          <a:effectRef idx="2">
            <a:schemeClr val="dk1"/>
          </a:effectRef>
          <a:fontRef idx="minor">
            <a:schemeClr val="tx1"/>
          </a:fontRef>
        </p:style>
      </p:cxnSp>
      <p:sp>
        <p:nvSpPr>
          <p:cNvPr id="1078" name="Hình chữ nhật: Góc Tròn 1077">
            <a:extLst>
              <a:ext uri="{FF2B5EF4-FFF2-40B4-BE49-F238E27FC236}">
                <a16:creationId xmlns:a16="http://schemas.microsoft.com/office/drawing/2014/main" id="{FFB4CFAB-4B8B-2290-58A0-879158CE5123}"/>
              </a:ext>
            </a:extLst>
          </p:cNvPr>
          <p:cNvSpPr/>
          <p:nvPr/>
        </p:nvSpPr>
        <p:spPr>
          <a:xfrm>
            <a:off x="3261034" y="1303466"/>
            <a:ext cx="1677201" cy="771117"/>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600" b="1" dirty="0"/>
              <a:t>PHẦN THỰC</a:t>
            </a:r>
            <a:endParaRPr lang="vi-VN" sz="1600" b="1" dirty="0"/>
          </a:p>
        </p:txBody>
      </p:sp>
      <p:sp>
        <p:nvSpPr>
          <p:cNvPr id="1079" name="Hình chữ nhật: Góc Tròn 1078">
            <a:extLst>
              <a:ext uri="{FF2B5EF4-FFF2-40B4-BE49-F238E27FC236}">
                <a16:creationId xmlns:a16="http://schemas.microsoft.com/office/drawing/2014/main" id="{D74537D9-C460-4A83-796B-F2233632FCEE}"/>
              </a:ext>
            </a:extLst>
          </p:cNvPr>
          <p:cNvSpPr/>
          <p:nvPr/>
        </p:nvSpPr>
        <p:spPr>
          <a:xfrm>
            <a:off x="7777109" y="1305555"/>
            <a:ext cx="1677201" cy="771117"/>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600" b="1" dirty="0"/>
              <a:t>PHẦN ẢO</a:t>
            </a:r>
            <a:endParaRPr lang="vi-VN" sz="1600" b="1" dirty="0"/>
          </a:p>
        </p:txBody>
      </p:sp>
      <p:sp>
        <p:nvSpPr>
          <p:cNvPr id="1080" name="Hình chữ nhật: Góc Tròn 1079">
            <a:extLst>
              <a:ext uri="{FF2B5EF4-FFF2-40B4-BE49-F238E27FC236}">
                <a16:creationId xmlns:a16="http://schemas.microsoft.com/office/drawing/2014/main" id="{B62A2E4B-EE44-1D75-1914-DC17147B9219}"/>
              </a:ext>
            </a:extLst>
          </p:cNvPr>
          <p:cNvSpPr/>
          <p:nvPr/>
        </p:nvSpPr>
        <p:spPr>
          <a:xfrm>
            <a:off x="5414345" y="1303465"/>
            <a:ext cx="1898318" cy="771117"/>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600" b="1" dirty="0"/>
              <a:t>KẾT NỐI, TRUYỀN THÔNG VÀ XỬ LÝ DỮ LIỆU 2 CHIỀU</a:t>
            </a:r>
            <a:endParaRPr lang="vi-VN" sz="1600" b="1" dirty="0"/>
          </a:p>
        </p:txBody>
      </p:sp>
      <p:cxnSp>
        <p:nvCxnSpPr>
          <p:cNvPr id="1082" name="Đường kết nối: Mũi tên Gấp khúc 1081">
            <a:extLst>
              <a:ext uri="{FF2B5EF4-FFF2-40B4-BE49-F238E27FC236}">
                <a16:creationId xmlns:a16="http://schemas.microsoft.com/office/drawing/2014/main" id="{63CD98B5-7193-7430-9D56-6C0321F55BBC}"/>
              </a:ext>
            </a:extLst>
          </p:cNvPr>
          <p:cNvCxnSpPr>
            <a:stCxn id="1079" idx="2"/>
            <a:endCxn id="50" idx="0"/>
          </p:cNvCxnSpPr>
          <p:nvPr/>
        </p:nvCxnSpPr>
        <p:spPr>
          <a:xfrm rot="5400000">
            <a:off x="8364478" y="2044732"/>
            <a:ext cx="219292" cy="283173"/>
          </a:xfrm>
          <a:prstGeom prst="bentConnector3">
            <a:avLst/>
          </a:prstGeom>
          <a:ln>
            <a:headEnd type="triangle"/>
            <a:tailEnd type="triangle"/>
          </a:ln>
        </p:spPr>
        <p:style>
          <a:lnRef idx="3">
            <a:schemeClr val="dk1"/>
          </a:lnRef>
          <a:fillRef idx="0">
            <a:schemeClr val="dk1"/>
          </a:fillRef>
          <a:effectRef idx="2">
            <a:schemeClr val="dk1"/>
          </a:effectRef>
          <a:fontRef idx="minor">
            <a:schemeClr val="tx1"/>
          </a:fontRef>
        </p:style>
      </p:cxnSp>
      <p:cxnSp>
        <p:nvCxnSpPr>
          <p:cNvPr id="1084" name="Đường kết nối: Mũi tên Gấp khúc 1083">
            <a:extLst>
              <a:ext uri="{FF2B5EF4-FFF2-40B4-BE49-F238E27FC236}">
                <a16:creationId xmlns:a16="http://schemas.microsoft.com/office/drawing/2014/main" id="{928C1AE2-1637-BE87-5425-A903B650F00B}"/>
              </a:ext>
            </a:extLst>
          </p:cNvPr>
          <p:cNvCxnSpPr>
            <a:cxnSpLocks/>
            <a:stCxn id="1078" idx="2"/>
            <a:endCxn id="2" idx="0"/>
          </p:cNvCxnSpPr>
          <p:nvPr/>
        </p:nvCxnSpPr>
        <p:spPr>
          <a:xfrm rot="16200000" flipH="1">
            <a:off x="4180277" y="1993941"/>
            <a:ext cx="221381" cy="382664"/>
          </a:xfrm>
          <a:prstGeom prst="bentConnector3">
            <a:avLst>
              <a:gd name="adj1" fmla="val 50000"/>
            </a:avLst>
          </a:prstGeom>
          <a:ln>
            <a:headEnd type="triangle"/>
            <a:tailEnd type="triangle"/>
          </a:ln>
        </p:spPr>
        <p:style>
          <a:lnRef idx="3">
            <a:schemeClr val="dk1"/>
          </a:lnRef>
          <a:fillRef idx="0">
            <a:schemeClr val="dk1"/>
          </a:fillRef>
          <a:effectRef idx="2">
            <a:schemeClr val="dk1"/>
          </a:effectRef>
          <a:fontRef idx="minor">
            <a:schemeClr val="tx1"/>
          </a:fontRef>
        </p:style>
      </p:cxnSp>
      <p:cxnSp>
        <p:nvCxnSpPr>
          <p:cNvPr id="1093" name="Đường kết nối Mũi tên Thẳng 1092">
            <a:extLst>
              <a:ext uri="{FF2B5EF4-FFF2-40B4-BE49-F238E27FC236}">
                <a16:creationId xmlns:a16="http://schemas.microsoft.com/office/drawing/2014/main" id="{C37D9CAA-63B3-984F-AB05-1AA0192FE5D7}"/>
              </a:ext>
            </a:extLst>
          </p:cNvPr>
          <p:cNvCxnSpPr>
            <a:cxnSpLocks/>
            <a:stCxn id="1080" idx="1"/>
            <a:endCxn id="1078" idx="3"/>
          </p:cNvCxnSpPr>
          <p:nvPr/>
        </p:nvCxnSpPr>
        <p:spPr>
          <a:xfrm flipH="1">
            <a:off x="4938235" y="1689024"/>
            <a:ext cx="476110" cy="1"/>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cxnSp>
        <p:nvCxnSpPr>
          <p:cNvPr id="1096" name="Đường kết nối Mũi tên Thẳng 1095">
            <a:extLst>
              <a:ext uri="{FF2B5EF4-FFF2-40B4-BE49-F238E27FC236}">
                <a16:creationId xmlns:a16="http://schemas.microsoft.com/office/drawing/2014/main" id="{FF26DB4B-04E8-3B40-C463-BA028CDCC796}"/>
              </a:ext>
            </a:extLst>
          </p:cNvPr>
          <p:cNvCxnSpPr>
            <a:cxnSpLocks/>
            <a:stCxn id="1079" idx="1"/>
            <a:endCxn id="1080" idx="3"/>
          </p:cNvCxnSpPr>
          <p:nvPr/>
        </p:nvCxnSpPr>
        <p:spPr>
          <a:xfrm flipH="1" flipV="1">
            <a:off x="7312663" y="1689024"/>
            <a:ext cx="464446" cy="2090"/>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cxnSp>
        <p:nvCxnSpPr>
          <p:cNvPr id="1105" name="Đường kết nối: Mũi tên Gấp khúc 1104">
            <a:extLst>
              <a:ext uri="{FF2B5EF4-FFF2-40B4-BE49-F238E27FC236}">
                <a16:creationId xmlns:a16="http://schemas.microsoft.com/office/drawing/2014/main" id="{776F673B-E45A-1D19-F5AF-D91B8B298FFD}"/>
              </a:ext>
            </a:extLst>
          </p:cNvPr>
          <p:cNvCxnSpPr>
            <a:cxnSpLocks/>
            <a:stCxn id="1107" idx="3"/>
            <a:endCxn id="1079" idx="3"/>
          </p:cNvCxnSpPr>
          <p:nvPr/>
        </p:nvCxnSpPr>
        <p:spPr>
          <a:xfrm>
            <a:off x="9102120" y="794992"/>
            <a:ext cx="352190" cy="896122"/>
          </a:xfrm>
          <a:prstGeom prst="bentConnector3">
            <a:avLst>
              <a:gd name="adj1" fmla="val 164908"/>
            </a:avLst>
          </a:prstGeom>
          <a:ln>
            <a:headEnd type="triangle"/>
            <a:tailEnd type="triangle"/>
          </a:ln>
        </p:spPr>
        <p:style>
          <a:lnRef idx="3">
            <a:schemeClr val="dk1"/>
          </a:lnRef>
          <a:fillRef idx="0">
            <a:schemeClr val="dk1"/>
          </a:fillRef>
          <a:effectRef idx="2">
            <a:schemeClr val="dk1"/>
          </a:effectRef>
          <a:fontRef idx="minor">
            <a:schemeClr val="tx1"/>
          </a:fontRef>
        </p:style>
      </p:cxnSp>
      <p:sp>
        <p:nvSpPr>
          <p:cNvPr id="1107" name="Hình chữ nhật: Góc Tròn 1106">
            <a:extLst>
              <a:ext uri="{FF2B5EF4-FFF2-40B4-BE49-F238E27FC236}">
                <a16:creationId xmlns:a16="http://schemas.microsoft.com/office/drawing/2014/main" id="{298946FC-4A37-D7F8-31F5-5DA7819F1C02}"/>
              </a:ext>
            </a:extLst>
          </p:cNvPr>
          <p:cNvSpPr/>
          <p:nvPr/>
        </p:nvSpPr>
        <p:spPr>
          <a:xfrm>
            <a:off x="3597510" y="409433"/>
            <a:ext cx="5504610" cy="771117"/>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600" b="1" dirty="0"/>
              <a:t>TƯƠNG TÁC VÀ PHẢN HỒI THEO THỜI GIAN THỰC</a:t>
            </a:r>
          </a:p>
          <a:p>
            <a:pPr algn="ctr"/>
            <a:r>
              <a:rPr lang="en-US" sz="1600" b="1" dirty="0"/>
              <a:t>DỮ LIỆU QUÁ KHỨ - DỮ LIỆU HIỆN TẠI – DỮ LIỆU TƯƠNG LAI</a:t>
            </a:r>
            <a:endParaRPr lang="vi-VN" sz="1600" b="1" dirty="0"/>
          </a:p>
        </p:txBody>
      </p:sp>
      <p:cxnSp>
        <p:nvCxnSpPr>
          <p:cNvPr id="1111" name="Đường kết nối: Mũi tên Gấp khúc 1110">
            <a:extLst>
              <a:ext uri="{FF2B5EF4-FFF2-40B4-BE49-F238E27FC236}">
                <a16:creationId xmlns:a16="http://schemas.microsoft.com/office/drawing/2014/main" id="{F7158985-8E02-A327-23B3-6351FE46246B}"/>
              </a:ext>
            </a:extLst>
          </p:cNvPr>
          <p:cNvCxnSpPr>
            <a:cxnSpLocks/>
            <a:stCxn id="1107" idx="1"/>
            <a:endCxn id="1078" idx="1"/>
          </p:cNvCxnSpPr>
          <p:nvPr/>
        </p:nvCxnSpPr>
        <p:spPr>
          <a:xfrm rot="10800000" flipV="1">
            <a:off x="3261034" y="794991"/>
            <a:ext cx="336476" cy="894033"/>
          </a:xfrm>
          <a:prstGeom prst="bentConnector3">
            <a:avLst>
              <a:gd name="adj1" fmla="val 167939"/>
            </a:avLst>
          </a:prstGeom>
          <a:ln>
            <a:headEnd type="triangle"/>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8732284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Hộp Văn bản 3">
            <a:extLst>
              <a:ext uri="{FF2B5EF4-FFF2-40B4-BE49-F238E27FC236}">
                <a16:creationId xmlns:a16="http://schemas.microsoft.com/office/drawing/2014/main" id="{EEA32679-FA88-DCA4-58BC-2C81BA858479}"/>
              </a:ext>
            </a:extLst>
          </p:cNvPr>
          <p:cNvSpPr txBox="1"/>
          <p:nvPr/>
        </p:nvSpPr>
        <p:spPr>
          <a:xfrm>
            <a:off x="433138" y="277347"/>
            <a:ext cx="3579144" cy="369332"/>
          </a:xfrm>
          <a:prstGeom prst="rect">
            <a:avLst/>
          </a:prstGeom>
          <a:noFill/>
        </p:spPr>
        <p:txBody>
          <a:bodyPr wrap="square" rtlCol="0">
            <a:spAutoFit/>
          </a:bodyPr>
          <a:lstStyle/>
          <a:p>
            <a:r>
              <a:rPr lang="vi-VN" b="1" dirty="0"/>
              <a:t>Phương pháp</a:t>
            </a:r>
          </a:p>
        </p:txBody>
      </p:sp>
      <p:cxnSp>
        <p:nvCxnSpPr>
          <p:cNvPr id="5" name="Đường nối Thẳng 4">
            <a:extLst>
              <a:ext uri="{FF2B5EF4-FFF2-40B4-BE49-F238E27FC236}">
                <a16:creationId xmlns:a16="http://schemas.microsoft.com/office/drawing/2014/main" id="{14DF9976-44A3-0C2A-EDD4-4B9CDEC07778}"/>
              </a:ext>
            </a:extLst>
          </p:cNvPr>
          <p:cNvCxnSpPr>
            <a:cxnSpLocks/>
          </p:cNvCxnSpPr>
          <p:nvPr/>
        </p:nvCxnSpPr>
        <p:spPr>
          <a:xfrm>
            <a:off x="539014" y="665930"/>
            <a:ext cx="1471819" cy="0"/>
          </a:xfrm>
          <a:prstGeom prst="line">
            <a:avLst/>
          </a:prstGeom>
        </p:spPr>
        <p:style>
          <a:lnRef idx="3">
            <a:schemeClr val="dk1"/>
          </a:lnRef>
          <a:fillRef idx="0">
            <a:schemeClr val="dk1"/>
          </a:fillRef>
          <a:effectRef idx="2">
            <a:schemeClr val="dk1"/>
          </a:effectRef>
          <a:fontRef idx="minor">
            <a:schemeClr val="tx1"/>
          </a:fontRef>
        </p:style>
      </p:cxnSp>
      <p:sp>
        <p:nvSpPr>
          <p:cNvPr id="3" name="Hình chữ nhật 9">
            <a:extLst>
              <a:ext uri="{FF2B5EF4-FFF2-40B4-BE49-F238E27FC236}">
                <a16:creationId xmlns:a16="http://schemas.microsoft.com/office/drawing/2014/main" id="{73B1FBE1-BDE1-6CC2-CDDF-70A1C922AC1F}"/>
              </a:ext>
            </a:extLst>
          </p:cNvPr>
          <p:cNvSpPr/>
          <p:nvPr/>
        </p:nvSpPr>
        <p:spPr>
          <a:xfrm>
            <a:off x="0" y="6447322"/>
            <a:ext cx="12204700" cy="518028"/>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6" name="Hộp Văn bản 10">
            <a:extLst>
              <a:ext uri="{FF2B5EF4-FFF2-40B4-BE49-F238E27FC236}">
                <a16:creationId xmlns:a16="http://schemas.microsoft.com/office/drawing/2014/main" id="{EC98AF9B-B6F4-32F6-4366-02F2720060C6}"/>
              </a:ext>
            </a:extLst>
          </p:cNvPr>
          <p:cNvSpPr txBox="1"/>
          <p:nvPr/>
        </p:nvSpPr>
        <p:spPr>
          <a:xfrm>
            <a:off x="0" y="6513795"/>
            <a:ext cx="12191999" cy="369332"/>
          </a:xfrm>
          <a:prstGeom prst="rect">
            <a:avLst/>
          </a:prstGeom>
          <a:noFill/>
        </p:spPr>
        <p:txBody>
          <a:bodyPr wrap="square">
            <a:spAutoFit/>
          </a:bodyPr>
          <a:lstStyle/>
          <a:p>
            <a:pPr algn="ctr">
              <a:lnSpc>
                <a:spcPct val="90000"/>
              </a:lnSpc>
              <a:spcAft>
                <a:spcPts val="600"/>
              </a:spcAft>
            </a:pPr>
            <a:r>
              <a:rPr lang="en-US" sz="2000" b="1" i="1" dirty="0"/>
              <a:t>NGHIÊN CỨU PHÁT TRIỂN MÔ HÌNH BẢN SAO SỐ CHO ROBOT</a:t>
            </a:r>
          </a:p>
        </p:txBody>
      </p:sp>
      <p:pic>
        <p:nvPicPr>
          <p:cNvPr id="7" name="Hình ảnh 6" descr="Ảnh có chứa văn bản, biểu đồ, ảnh chụp màn hình&#10;&#10;Mô tả được tạo tự động">
            <a:extLst>
              <a:ext uri="{FF2B5EF4-FFF2-40B4-BE49-F238E27FC236}">
                <a16:creationId xmlns:a16="http://schemas.microsoft.com/office/drawing/2014/main" id="{22CE5B31-5BDA-E9BB-AEB0-286BFF2F72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5621" y="880680"/>
            <a:ext cx="11178628" cy="4897815"/>
          </a:xfrm>
          <a:prstGeom prst="rect">
            <a:avLst/>
          </a:prstGeom>
        </p:spPr>
      </p:pic>
      <p:sp>
        <p:nvSpPr>
          <p:cNvPr id="9" name="Hộp Văn bản 8">
            <a:extLst>
              <a:ext uri="{FF2B5EF4-FFF2-40B4-BE49-F238E27FC236}">
                <a16:creationId xmlns:a16="http://schemas.microsoft.com/office/drawing/2014/main" id="{F40DD65E-1B9C-1E1F-D02B-93022E76C927}"/>
              </a:ext>
            </a:extLst>
          </p:cNvPr>
          <p:cNvSpPr txBox="1"/>
          <p:nvPr/>
        </p:nvSpPr>
        <p:spPr>
          <a:xfrm>
            <a:off x="868523" y="4029988"/>
            <a:ext cx="6102350" cy="369332"/>
          </a:xfrm>
          <a:prstGeom prst="rect">
            <a:avLst/>
          </a:prstGeom>
          <a:noFill/>
        </p:spPr>
        <p:txBody>
          <a:bodyPr wrap="square">
            <a:spAutoFit/>
          </a:bodyPr>
          <a:lstStyle/>
          <a:p>
            <a:r>
              <a:rPr lang="en-US" sz="1800" dirty="0">
                <a:effectLst/>
                <a:latin typeface="Times New Roman" panose="02020603050405020304" pitchFamily="18" charset="0"/>
                <a:ea typeface="Times New Roman" panose="02020603050405020304" pitchFamily="18" charset="0"/>
              </a:rPr>
              <a:t>Unity</a:t>
            </a:r>
            <a:endParaRPr lang="vi-VN" dirty="0"/>
          </a:p>
        </p:txBody>
      </p:sp>
      <p:sp>
        <p:nvSpPr>
          <p:cNvPr id="11" name="Hộp Văn bản 10">
            <a:extLst>
              <a:ext uri="{FF2B5EF4-FFF2-40B4-BE49-F238E27FC236}">
                <a16:creationId xmlns:a16="http://schemas.microsoft.com/office/drawing/2014/main" id="{F9B7ACEF-7EDE-2B54-2080-A8B71A35508F}"/>
              </a:ext>
            </a:extLst>
          </p:cNvPr>
          <p:cNvSpPr txBox="1"/>
          <p:nvPr/>
        </p:nvSpPr>
        <p:spPr>
          <a:xfrm rot="16200000">
            <a:off x="776441" y="-1198108"/>
            <a:ext cx="6102350" cy="369332"/>
          </a:xfrm>
          <a:prstGeom prst="rect">
            <a:avLst/>
          </a:prstGeom>
          <a:noFill/>
        </p:spPr>
        <p:txBody>
          <a:bodyPr wrap="square">
            <a:spAutoFit/>
          </a:bodyPr>
          <a:lstStyle/>
          <a:p>
            <a:r>
              <a:rPr lang="en-US" sz="1800" dirty="0">
                <a:solidFill>
                  <a:srgbClr val="000000"/>
                </a:solidFill>
                <a:effectLst/>
                <a:latin typeface="Times New Roman" panose="02020603050405020304" pitchFamily="18" charset="0"/>
                <a:ea typeface="Times New Roman" panose="02020603050405020304" pitchFamily="18" charset="0"/>
              </a:rPr>
              <a:t>MongoDB</a:t>
            </a:r>
            <a:endParaRPr lang="vi-VN" dirty="0"/>
          </a:p>
        </p:txBody>
      </p:sp>
      <p:sp>
        <p:nvSpPr>
          <p:cNvPr id="2" name="Hộp Văn bản 1">
            <a:extLst>
              <a:ext uri="{FF2B5EF4-FFF2-40B4-BE49-F238E27FC236}">
                <a16:creationId xmlns:a16="http://schemas.microsoft.com/office/drawing/2014/main" id="{DA67A3DB-EB66-F4CA-8807-30640697D141}"/>
              </a:ext>
            </a:extLst>
          </p:cNvPr>
          <p:cNvSpPr txBox="1"/>
          <p:nvPr/>
        </p:nvSpPr>
        <p:spPr>
          <a:xfrm>
            <a:off x="3642950" y="4096461"/>
            <a:ext cx="1892700" cy="369332"/>
          </a:xfrm>
          <a:prstGeom prst="rect">
            <a:avLst/>
          </a:prstGeom>
          <a:noFill/>
        </p:spPr>
        <p:txBody>
          <a:bodyPr wrap="square" rtlCol="0">
            <a:spAutoFit/>
          </a:bodyPr>
          <a:lstStyle/>
          <a:p>
            <a:pPr algn="just"/>
            <a:r>
              <a:rPr lang="en-US" dirty="0" err="1"/>
              <a:t>Máy</a:t>
            </a:r>
            <a:r>
              <a:rPr lang="en-US" dirty="0"/>
              <a:t> </a:t>
            </a:r>
            <a:r>
              <a:rPr lang="en-US" dirty="0" err="1"/>
              <a:t>tính</a:t>
            </a:r>
            <a:r>
              <a:rPr lang="en-US" dirty="0"/>
              <a:t> </a:t>
            </a:r>
            <a:r>
              <a:rPr lang="en-US" dirty="0" err="1"/>
              <a:t>nhúng</a:t>
            </a:r>
            <a:endParaRPr lang="vi-VN" dirty="0"/>
          </a:p>
        </p:txBody>
      </p:sp>
    </p:spTree>
    <p:extLst>
      <p:ext uri="{BB962C8B-B14F-4D97-AF65-F5344CB8AC3E}">
        <p14:creationId xmlns:p14="http://schemas.microsoft.com/office/powerpoint/2010/main" val="22668403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Đường nối Thẳng 2">
            <a:extLst>
              <a:ext uri="{FF2B5EF4-FFF2-40B4-BE49-F238E27FC236}">
                <a16:creationId xmlns:a16="http://schemas.microsoft.com/office/drawing/2014/main" id="{DC1E0B3C-1784-4749-72E7-D84DDA0F1139}"/>
              </a:ext>
            </a:extLst>
          </p:cNvPr>
          <p:cNvCxnSpPr>
            <a:cxnSpLocks/>
          </p:cNvCxnSpPr>
          <p:nvPr/>
        </p:nvCxnSpPr>
        <p:spPr>
          <a:xfrm>
            <a:off x="539014" y="665930"/>
            <a:ext cx="1490954" cy="0"/>
          </a:xfrm>
          <a:prstGeom prst="line">
            <a:avLst/>
          </a:prstGeom>
        </p:spPr>
        <p:style>
          <a:lnRef idx="3">
            <a:schemeClr val="dk1"/>
          </a:lnRef>
          <a:fillRef idx="0">
            <a:schemeClr val="dk1"/>
          </a:fillRef>
          <a:effectRef idx="2">
            <a:schemeClr val="dk1"/>
          </a:effectRef>
          <a:fontRef idx="minor">
            <a:schemeClr val="tx1"/>
          </a:fontRef>
        </p:style>
      </p:cxnSp>
      <p:sp>
        <p:nvSpPr>
          <p:cNvPr id="4" name="Hộp Văn bản 3">
            <a:extLst>
              <a:ext uri="{FF2B5EF4-FFF2-40B4-BE49-F238E27FC236}">
                <a16:creationId xmlns:a16="http://schemas.microsoft.com/office/drawing/2014/main" id="{EEA32679-FA88-DCA4-58BC-2C81BA858479}"/>
              </a:ext>
            </a:extLst>
          </p:cNvPr>
          <p:cNvSpPr txBox="1"/>
          <p:nvPr/>
        </p:nvSpPr>
        <p:spPr>
          <a:xfrm>
            <a:off x="433138" y="277347"/>
            <a:ext cx="3579144" cy="369332"/>
          </a:xfrm>
          <a:prstGeom prst="rect">
            <a:avLst/>
          </a:prstGeom>
          <a:noFill/>
        </p:spPr>
        <p:txBody>
          <a:bodyPr wrap="square" rtlCol="0">
            <a:spAutoFit/>
          </a:bodyPr>
          <a:lstStyle/>
          <a:p>
            <a:r>
              <a:rPr lang="vi-VN" b="1" dirty="0"/>
              <a:t>Phương pháp</a:t>
            </a:r>
          </a:p>
        </p:txBody>
      </p:sp>
      <p:sp>
        <p:nvSpPr>
          <p:cNvPr id="7" name="Hình chữ nhật 9">
            <a:extLst>
              <a:ext uri="{FF2B5EF4-FFF2-40B4-BE49-F238E27FC236}">
                <a16:creationId xmlns:a16="http://schemas.microsoft.com/office/drawing/2014/main" id="{57397F50-3C9A-1CEB-2D5E-6F53F2683257}"/>
              </a:ext>
            </a:extLst>
          </p:cNvPr>
          <p:cNvSpPr/>
          <p:nvPr/>
        </p:nvSpPr>
        <p:spPr>
          <a:xfrm>
            <a:off x="0" y="6447322"/>
            <a:ext cx="12204700" cy="518028"/>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1" name="Hộp Văn bản 10">
            <a:extLst>
              <a:ext uri="{FF2B5EF4-FFF2-40B4-BE49-F238E27FC236}">
                <a16:creationId xmlns:a16="http://schemas.microsoft.com/office/drawing/2014/main" id="{14CFA03F-7639-0C1C-9F0B-FEBDBF719D0B}"/>
              </a:ext>
            </a:extLst>
          </p:cNvPr>
          <p:cNvSpPr txBox="1"/>
          <p:nvPr/>
        </p:nvSpPr>
        <p:spPr>
          <a:xfrm>
            <a:off x="0" y="6513795"/>
            <a:ext cx="12191999" cy="369332"/>
          </a:xfrm>
          <a:prstGeom prst="rect">
            <a:avLst/>
          </a:prstGeom>
          <a:noFill/>
        </p:spPr>
        <p:txBody>
          <a:bodyPr wrap="square">
            <a:spAutoFit/>
          </a:bodyPr>
          <a:lstStyle/>
          <a:p>
            <a:pPr algn="ctr">
              <a:lnSpc>
                <a:spcPct val="90000"/>
              </a:lnSpc>
              <a:spcAft>
                <a:spcPts val="600"/>
              </a:spcAft>
            </a:pPr>
            <a:r>
              <a:rPr lang="en-US" sz="2000" b="1" i="1" dirty="0"/>
              <a:t>NGHIÊN CỨU PHÁT TRIỂN MÔ HÌNH BẢN SAO SỐ CHO ROBOT</a:t>
            </a:r>
          </a:p>
        </p:txBody>
      </p:sp>
      <p:pic>
        <p:nvPicPr>
          <p:cNvPr id="5" name="Hình ảnh 4">
            <a:extLst>
              <a:ext uri="{FF2B5EF4-FFF2-40B4-BE49-F238E27FC236}">
                <a16:creationId xmlns:a16="http://schemas.microsoft.com/office/drawing/2014/main" id="{5FC43682-9E2A-0DF3-02D9-B38A6DE090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06626" y="935086"/>
            <a:ext cx="5257799" cy="5286456"/>
          </a:xfrm>
          <a:prstGeom prst="rect">
            <a:avLst/>
          </a:prstGeom>
        </p:spPr>
      </p:pic>
      <p:sp>
        <p:nvSpPr>
          <p:cNvPr id="6" name="Hộp Văn bản 5">
            <a:extLst>
              <a:ext uri="{FF2B5EF4-FFF2-40B4-BE49-F238E27FC236}">
                <a16:creationId xmlns:a16="http://schemas.microsoft.com/office/drawing/2014/main" id="{DF0BD403-AB5D-6D1B-2F9F-D3F998BEE252}"/>
              </a:ext>
            </a:extLst>
          </p:cNvPr>
          <p:cNvSpPr txBox="1"/>
          <p:nvPr/>
        </p:nvSpPr>
        <p:spPr>
          <a:xfrm>
            <a:off x="4991226" y="348294"/>
            <a:ext cx="3188494" cy="369332"/>
          </a:xfrm>
          <a:prstGeom prst="rect">
            <a:avLst/>
          </a:prstGeom>
          <a:noFill/>
        </p:spPr>
        <p:txBody>
          <a:bodyPr wrap="square" rtlCol="0">
            <a:spAutoFit/>
          </a:bodyPr>
          <a:lstStyle/>
          <a:p>
            <a:r>
              <a:rPr lang="en-US" b="1" dirty="0">
                <a:solidFill>
                  <a:srgbClr val="FF0000"/>
                </a:solidFill>
              </a:rPr>
              <a:t>XÂY DỰNG MÔ HÌNH THỰC</a:t>
            </a:r>
            <a:endParaRPr lang="vi-VN" b="1" dirty="0">
              <a:solidFill>
                <a:srgbClr val="FF0000"/>
              </a:solidFill>
            </a:endParaRPr>
          </a:p>
        </p:txBody>
      </p:sp>
      <p:pic>
        <p:nvPicPr>
          <p:cNvPr id="8" name="Hình ảnh 7" descr="Ảnh có chứa dây cáp, đồ điện tử, trong nhà, Dây điện&#10;&#10;Mô tả được tạo tự động">
            <a:extLst>
              <a:ext uri="{FF2B5EF4-FFF2-40B4-BE49-F238E27FC236}">
                <a16:creationId xmlns:a16="http://schemas.microsoft.com/office/drawing/2014/main" id="{D5762329-BAE6-A6FD-C206-07A69321D515}"/>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6497" r="14000" b="9502"/>
          <a:stretch/>
        </p:blipFill>
        <p:spPr>
          <a:xfrm>
            <a:off x="767254" y="935086"/>
            <a:ext cx="5644055" cy="5243080"/>
          </a:xfrm>
          <a:prstGeom prst="rect">
            <a:avLst/>
          </a:prstGeom>
        </p:spPr>
      </p:pic>
    </p:spTree>
    <p:extLst>
      <p:ext uri="{BB962C8B-B14F-4D97-AF65-F5344CB8AC3E}">
        <p14:creationId xmlns:p14="http://schemas.microsoft.com/office/powerpoint/2010/main" val="6069027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Hình ảnh 16" descr="Ảnh có chứa biểu đồ, ăng ten&#10;&#10;Mô tả được tạo tự động">
            <a:extLst>
              <a:ext uri="{FF2B5EF4-FFF2-40B4-BE49-F238E27FC236}">
                <a16:creationId xmlns:a16="http://schemas.microsoft.com/office/drawing/2014/main" id="{BFB8B92F-CA85-DED5-D458-5FDF14D68B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47499" y="3784600"/>
            <a:ext cx="4696785" cy="2502995"/>
          </a:xfrm>
          <a:prstGeom prst="rect">
            <a:avLst/>
          </a:prstGeom>
        </p:spPr>
      </p:pic>
      <p:cxnSp>
        <p:nvCxnSpPr>
          <p:cNvPr id="3" name="Đường nối Thẳng 2">
            <a:extLst>
              <a:ext uri="{FF2B5EF4-FFF2-40B4-BE49-F238E27FC236}">
                <a16:creationId xmlns:a16="http://schemas.microsoft.com/office/drawing/2014/main" id="{DC1E0B3C-1784-4749-72E7-D84DDA0F1139}"/>
              </a:ext>
            </a:extLst>
          </p:cNvPr>
          <p:cNvCxnSpPr>
            <a:cxnSpLocks/>
          </p:cNvCxnSpPr>
          <p:nvPr/>
        </p:nvCxnSpPr>
        <p:spPr>
          <a:xfrm>
            <a:off x="539014" y="665930"/>
            <a:ext cx="1490954" cy="0"/>
          </a:xfrm>
          <a:prstGeom prst="line">
            <a:avLst/>
          </a:prstGeom>
        </p:spPr>
        <p:style>
          <a:lnRef idx="3">
            <a:schemeClr val="dk1"/>
          </a:lnRef>
          <a:fillRef idx="0">
            <a:schemeClr val="dk1"/>
          </a:fillRef>
          <a:effectRef idx="2">
            <a:schemeClr val="dk1"/>
          </a:effectRef>
          <a:fontRef idx="minor">
            <a:schemeClr val="tx1"/>
          </a:fontRef>
        </p:style>
      </p:cxnSp>
      <p:sp>
        <p:nvSpPr>
          <p:cNvPr id="4" name="Hộp Văn bản 3">
            <a:extLst>
              <a:ext uri="{FF2B5EF4-FFF2-40B4-BE49-F238E27FC236}">
                <a16:creationId xmlns:a16="http://schemas.microsoft.com/office/drawing/2014/main" id="{EEA32679-FA88-DCA4-58BC-2C81BA858479}"/>
              </a:ext>
            </a:extLst>
          </p:cNvPr>
          <p:cNvSpPr txBox="1"/>
          <p:nvPr/>
        </p:nvSpPr>
        <p:spPr>
          <a:xfrm>
            <a:off x="433138" y="277347"/>
            <a:ext cx="3579144" cy="369332"/>
          </a:xfrm>
          <a:prstGeom prst="rect">
            <a:avLst/>
          </a:prstGeom>
          <a:noFill/>
        </p:spPr>
        <p:txBody>
          <a:bodyPr wrap="square" rtlCol="0">
            <a:spAutoFit/>
          </a:bodyPr>
          <a:lstStyle/>
          <a:p>
            <a:r>
              <a:rPr lang="vi-VN" b="1" dirty="0"/>
              <a:t>Phương pháp</a:t>
            </a:r>
          </a:p>
        </p:txBody>
      </p:sp>
      <p:sp>
        <p:nvSpPr>
          <p:cNvPr id="7" name="Hình chữ nhật 9">
            <a:extLst>
              <a:ext uri="{FF2B5EF4-FFF2-40B4-BE49-F238E27FC236}">
                <a16:creationId xmlns:a16="http://schemas.microsoft.com/office/drawing/2014/main" id="{57397F50-3C9A-1CEB-2D5E-6F53F2683257}"/>
              </a:ext>
            </a:extLst>
          </p:cNvPr>
          <p:cNvSpPr/>
          <p:nvPr/>
        </p:nvSpPr>
        <p:spPr>
          <a:xfrm>
            <a:off x="0" y="6447322"/>
            <a:ext cx="12204700" cy="518028"/>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1" name="Hộp Văn bản 10">
            <a:extLst>
              <a:ext uri="{FF2B5EF4-FFF2-40B4-BE49-F238E27FC236}">
                <a16:creationId xmlns:a16="http://schemas.microsoft.com/office/drawing/2014/main" id="{14CFA03F-7639-0C1C-9F0B-FEBDBF719D0B}"/>
              </a:ext>
            </a:extLst>
          </p:cNvPr>
          <p:cNvSpPr txBox="1"/>
          <p:nvPr/>
        </p:nvSpPr>
        <p:spPr>
          <a:xfrm>
            <a:off x="0" y="6513795"/>
            <a:ext cx="12191999" cy="369332"/>
          </a:xfrm>
          <a:prstGeom prst="rect">
            <a:avLst/>
          </a:prstGeom>
          <a:noFill/>
        </p:spPr>
        <p:txBody>
          <a:bodyPr wrap="square">
            <a:spAutoFit/>
          </a:bodyPr>
          <a:lstStyle/>
          <a:p>
            <a:pPr algn="ctr">
              <a:lnSpc>
                <a:spcPct val="90000"/>
              </a:lnSpc>
              <a:spcAft>
                <a:spcPts val="600"/>
              </a:spcAft>
            </a:pPr>
            <a:r>
              <a:rPr lang="en-US" sz="2000" b="1" i="1" dirty="0"/>
              <a:t>NGHIÊN CỨU PHÁT TRIỂN MÔ HÌNH BẢN SAO SỐ CHO ROBOT</a:t>
            </a:r>
          </a:p>
        </p:txBody>
      </p:sp>
      <mc:AlternateContent xmlns:mc="http://schemas.openxmlformats.org/markup-compatibility/2006" xmlns:a14="http://schemas.microsoft.com/office/drawing/2010/main">
        <mc:Choice Requires="a14">
          <p:graphicFrame>
            <p:nvGraphicFramePr>
              <p:cNvPr id="18" name="Bảng 17">
                <a:extLst>
                  <a:ext uri="{FF2B5EF4-FFF2-40B4-BE49-F238E27FC236}">
                    <a16:creationId xmlns:a16="http://schemas.microsoft.com/office/drawing/2014/main" id="{DC3FE4F4-D5BC-7276-2F38-586488999D04}"/>
                  </a:ext>
                </a:extLst>
              </p:cNvPr>
              <p:cNvGraphicFramePr>
                <a:graphicFrameLocks noGrp="1"/>
              </p:cNvGraphicFramePr>
              <p:nvPr>
                <p:extLst>
                  <p:ext uri="{D42A27DB-BD31-4B8C-83A1-F6EECF244321}">
                    <p14:modId xmlns:p14="http://schemas.microsoft.com/office/powerpoint/2010/main" val="3747099185"/>
                  </p:ext>
                </p:extLst>
              </p:nvPr>
            </p:nvGraphicFramePr>
            <p:xfrm>
              <a:off x="7153306" y="996491"/>
              <a:ext cx="4890978" cy="741680"/>
            </p:xfrm>
            <a:graphic>
              <a:graphicData uri="http://schemas.openxmlformats.org/drawingml/2006/table">
                <a:tbl>
                  <a:tblPr firstRow="1" firstCol="1" bandRow="1">
                    <a:tableStyleId>{793D81CF-94F2-401A-BA57-92F5A7B2D0C5}</a:tableStyleId>
                  </a:tblPr>
                  <a:tblGrid>
                    <a:gridCol w="914401">
                      <a:extLst>
                        <a:ext uri="{9D8B030D-6E8A-4147-A177-3AD203B41FA5}">
                          <a16:colId xmlns:a16="http://schemas.microsoft.com/office/drawing/2014/main" val="3883848929"/>
                        </a:ext>
                      </a:extLst>
                    </a:gridCol>
                    <a:gridCol w="1127051">
                      <a:extLst>
                        <a:ext uri="{9D8B030D-6E8A-4147-A177-3AD203B41FA5}">
                          <a16:colId xmlns:a16="http://schemas.microsoft.com/office/drawing/2014/main" val="148060553"/>
                        </a:ext>
                      </a:extLst>
                    </a:gridCol>
                    <a:gridCol w="925033">
                      <a:extLst>
                        <a:ext uri="{9D8B030D-6E8A-4147-A177-3AD203B41FA5}">
                          <a16:colId xmlns:a16="http://schemas.microsoft.com/office/drawing/2014/main" val="1528606480"/>
                        </a:ext>
                      </a:extLst>
                    </a:gridCol>
                    <a:gridCol w="871870">
                      <a:extLst>
                        <a:ext uri="{9D8B030D-6E8A-4147-A177-3AD203B41FA5}">
                          <a16:colId xmlns:a16="http://schemas.microsoft.com/office/drawing/2014/main" val="596414091"/>
                        </a:ext>
                      </a:extLst>
                    </a:gridCol>
                    <a:gridCol w="1052623">
                      <a:extLst>
                        <a:ext uri="{9D8B030D-6E8A-4147-A177-3AD203B41FA5}">
                          <a16:colId xmlns:a16="http://schemas.microsoft.com/office/drawing/2014/main" val="599367850"/>
                        </a:ext>
                      </a:extLst>
                    </a:gridCol>
                  </a:tblGrid>
                  <a:tr h="254000">
                    <a:tc>
                      <a:txBody>
                        <a:bodyPr/>
                        <a:lstStyle/>
                        <a:p>
                          <a:pPr marL="0" marR="0" algn="ctr">
                            <a:spcBef>
                              <a:spcPts val="0"/>
                            </a:spcBef>
                            <a:spcAft>
                              <a:spcPts val="0"/>
                            </a:spcAft>
                          </a:pPr>
                          <a:r>
                            <a:rPr lang="en-US" sz="1600" kern="0" dirty="0" err="1">
                              <a:effectLst/>
                            </a:rPr>
                            <a:t>Khớp</a:t>
                          </a:r>
                          <a:endParaRPr lang="vi-VN" sz="1600" kern="100" dirty="0">
                            <a:effectLst/>
                            <a:latin typeface="Times New Roman" panose="02020603050405020304" pitchFamily="18" charset="0"/>
                            <a:ea typeface="Arial" panose="020B060402020202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14:m>
                            <m:oMath xmlns:m="http://schemas.openxmlformats.org/officeDocument/2006/math">
                              <m:sSub>
                                <m:sSubPr>
                                  <m:ctrlPr>
                                    <a:rPr lang="vi-VN" sz="1600" i="1" kern="100">
                                      <a:effectLst/>
                                      <a:latin typeface="Cambria Math" panose="02040503050406030204" pitchFamily="18" charset="0"/>
                                    </a:rPr>
                                  </m:ctrlPr>
                                </m:sSubPr>
                                <m:e>
                                  <m:r>
                                    <a:rPr lang="en-US" sz="1600" kern="0">
                                      <a:effectLst/>
                                      <a:latin typeface="Cambria Math" panose="02040503050406030204" pitchFamily="18" charset="0"/>
                                    </a:rPr>
                                    <m:t>𝜃</m:t>
                                  </m:r>
                                </m:e>
                                <m:sub>
                                  <m:r>
                                    <a:rPr lang="en-US" sz="1600" kern="0">
                                      <a:effectLst/>
                                      <a:latin typeface="Cambria Math" panose="02040503050406030204" pitchFamily="18" charset="0"/>
                                    </a:rPr>
                                    <m:t>𝑖</m:t>
                                  </m:r>
                                </m:sub>
                              </m:sSub>
                            </m:oMath>
                          </a14:m>
                          <a:r>
                            <a:rPr lang="en-US" sz="1600" kern="0">
                              <a:effectLst/>
                            </a:rPr>
                            <a:t>(deg)</a:t>
                          </a:r>
                          <a:endParaRPr lang="vi-VN" sz="1600" kern="100">
                            <a:effectLst/>
                            <a:latin typeface="Times New Roman" panose="02020603050405020304" pitchFamily="18" charset="0"/>
                            <a:ea typeface="Arial" panose="020B060402020202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14:m>
                            <m:oMath xmlns:m="http://schemas.openxmlformats.org/officeDocument/2006/math">
                              <m:sSub>
                                <m:sSubPr>
                                  <m:ctrlPr>
                                    <a:rPr lang="vi-VN" sz="1600" i="1" kern="100">
                                      <a:effectLst/>
                                      <a:latin typeface="Cambria Math" panose="02040503050406030204" pitchFamily="18" charset="0"/>
                                    </a:rPr>
                                  </m:ctrlPr>
                                </m:sSubPr>
                                <m:e>
                                  <m:r>
                                    <a:rPr lang="en-US" sz="1600" kern="0">
                                      <a:effectLst/>
                                      <a:latin typeface="Cambria Math" panose="02040503050406030204" pitchFamily="18" charset="0"/>
                                    </a:rPr>
                                    <m:t>𝑑</m:t>
                                  </m:r>
                                </m:e>
                                <m:sub>
                                  <m:r>
                                    <a:rPr lang="en-US" sz="1600" kern="0">
                                      <a:effectLst/>
                                      <a:latin typeface="Cambria Math" panose="02040503050406030204" pitchFamily="18" charset="0"/>
                                    </a:rPr>
                                    <m:t>𝑖</m:t>
                                  </m:r>
                                </m:sub>
                              </m:sSub>
                            </m:oMath>
                          </a14:m>
                          <a:r>
                            <a:rPr lang="en-US" sz="1600" kern="0">
                              <a:effectLst/>
                            </a:rPr>
                            <a:t>(mm)</a:t>
                          </a:r>
                          <a:endParaRPr lang="vi-VN" sz="1600" kern="100">
                            <a:effectLst/>
                            <a:latin typeface="Times New Roman" panose="02020603050405020304" pitchFamily="18" charset="0"/>
                            <a:ea typeface="Arial" panose="020B060402020202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14:m>
                            <m:oMath xmlns:m="http://schemas.openxmlformats.org/officeDocument/2006/math">
                              <m:sSub>
                                <m:sSubPr>
                                  <m:ctrlPr>
                                    <a:rPr lang="vi-VN" sz="1600" i="1" kern="100">
                                      <a:effectLst/>
                                      <a:latin typeface="Cambria Math" panose="02040503050406030204" pitchFamily="18" charset="0"/>
                                    </a:rPr>
                                  </m:ctrlPr>
                                </m:sSubPr>
                                <m:e>
                                  <m:r>
                                    <a:rPr lang="en-US" sz="1600" kern="0">
                                      <a:effectLst/>
                                      <a:latin typeface="Cambria Math" panose="02040503050406030204" pitchFamily="18" charset="0"/>
                                    </a:rPr>
                                    <m:t>𝑎</m:t>
                                  </m:r>
                                </m:e>
                                <m:sub>
                                  <m:r>
                                    <a:rPr lang="en-US" sz="1600" kern="0">
                                      <a:effectLst/>
                                      <a:latin typeface="Cambria Math" panose="02040503050406030204" pitchFamily="18" charset="0"/>
                                    </a:rPr>
                                    <m:t>𝑖</m:t>
                                  </m:r>
                                </m:sub>
                              </m:sSub>
                            </m:oMath>
                          </a14:m>
                          <a:r>
                            <a:rPr lang="en-US" sz="1600" kern="0">
                              <a:effectLst/>
                            </a:rPr>
                            <a:t>(mm)</a:t>
                          </a:r>
                          <a:endParaRPr lang="vi-VN" sz="1600" kern="100">
                            <a:effectLst/>
                            <a:latin typeface="Times New Roman" panose="02020603050405020304" pitchFamily="18" charset="0"/>
                            <a:ea typeface="Arial" panose="020B060402020202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kern="0">
                              <a:effectLst/>
                            </a:rPr>
                            <a:t>α</a:t>
                          </a:r>
                          <a:r>
                            <a:rPr lang="en-US" sz="1600" kern="0" baseline="-25000">
                              <a:effectLst/>
                            </a:rPr>
                            <a:t>i</a:t>
                          </a:r>
                          <a:r>
                            <a:rPr lang="en-US" sz="1600" kern="0">
                              <a:effectLst/>
                            </a:rPr>
                            <a:t>(deg)</a:t>
                          </a:r>
                          <a:endParaRPr lang="vi-VN" sz="1600" kern="100">
                            <a:effectLst/>
                            <a:latin typeface="Times New Roman" panose="02020603050405020304" pitchFamily="18" charset="0"/>
                            <a:ea typeface="Arial" panose="020B060402020202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675457608"/>
                      </a:ext>
                    </a:extLst>
                  </a:tr>
                  <a:tr h="0">
                    <a:tc>
                      <a:txBody>
                        <a:bodyPr/>
                        <a:lstStyle/>
                        <a:p>
                          <a:pPr marL="0" marR="0" algn="ctr">
                            <a:spcBef>
                              <a:spcPts val="0"/>
                            </a:spcBef>
                            <a:spcAft>
                              <a:spcPts val="0"/>
                            </a:spcAft>
                          </a:pPr>
                          <a:r>
                            <a:rPr lang="en-US" sz="1600" kern="0" dirty="0">
                              <a:effectLst/>
                            </a:rPr>
                            <a:t>1</a:t>
                          </a:r>
                          <a:endParaRPr lang="vi-VN" sz="1600" kern="100" dirty="0">
                            <a:effectLst/>
                            <a:latin typeface="Times New Roman" panose="02020603050405020304" pitchFamily="18" charset="0"/>
                            <a:ea typeface="Arial" panose="020B060402020202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14:m>
                            <m:oMathPara xmlns:m="http://schemas.openxmlformats.org/officeDocument/2006/math">
                              <m:oMathParaPr>
                                <m:jc m:val="centerGroup"/>
                              </m:oMathParaPr>
                              <m:oMath xmlns:m="http://schemas.openxmlformats.org/officeDocument/2006/math">
                                <m:sSub>
                                  <m:sSubPr>
                                    <m:ctrlPr>
                                      <a:rPr lang="vi-VN" sz="1600" i="1" kern="100">
                                        <a:effectLst/>
                                        <a:latin typeface="Cambria Math" panose="02040503050406030204" pitchFamily="18" charset="0"/>
                                      </a:rPr>
                                    </m:ctrlPr>
                                  </m:sSubPr>
                                  <m:e>
                                    <m:r>
                                      <a:rPr lang="en-US" sz="1600" kern="0">
                                        <a:effectLst/>
                                        <a:latin typeface="Cambria Math" panose="02040503050406030204" pitchFamily="18" charset="0"/>
                                      </a:rPr>
                                      <m:t>𝜃</m:t>
                                    </m:r>
                                  </m:e>
                                  <m:sub>
                                    <m:r>
                                      <a:rPr lang="en-US" sz="1600" kern="0">
                                        <a:effectLst/>
                                        <a:latin typeface="Cambria Math" panose="02040503050406030204" pitchFamily="18" charset="0"/>
                                      </a:rPr>
                                      <m:t>1</m:t>
                                    </m:r>
                                  </m:sub>
                                </m:sSub>
                              </m:oMath>
                            </m:oMathPara>
                          </a14:m>
                          <a:endParaRPr lang="vi-VN" sz="1600" kern="100">
                            <a:effectLst/>
                            <a:latin typeface="Times New Roman" panose="02020603050405020304" pitchFamily="18" charset="0"/>
                            <a:ea typeface="Arial" panose="020B060402020202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kern="0">
                              <a:effectLst/>
                            </a:rPr>
                            <a:t>140</a:t>
                          </a:r>
                          <a:endParaRPr lang="vi-VN" sz="1600" kern="100">
                            <a:effectLst/>
                            <a:latin typeface="Times New Roman" panose="02020603050405020304" pitchFamily="18" charset="0"/>
                            <a:ea typeface="Arial" panose="020B060402020202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kern="0" dirty="0">
                              <a:effectLst/>
                            </a:rPr>
                            <a:t>70</a:t>
                          </a:r>
                          <a:endParaRPr lang="vi-VN" sz="1600" kern="100" dirty="0">
                            <a:effectLst/>
                            <a:latin typeface="Times New Roman" panose="02020603050405020304" pitchFamily="18" charset="0"/>
                            <a:ea typeface="Arial" panose="020B060402020202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kern="0">
                              <a:effectLst/>
                            </a:rPr>
                            <a:t>0</a:t>
                          </a:r>
                          <a:endParaRPr lang="vi-VN" sz="1600" kern="100">
                            <a:effectLst/>
                            <a:latin typeface="Times New Roman" panose="02020603050405020304" pitchFamily="18" charset="0"/>
                            <a:ea typeface="Arial" panose="020B060402020202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718936770"/>
                      </a:ext>
                    </a:extLst>
                  </a:tr>
                  <a:tr h="0">
                    <a:tc>
                      <a:txBody>
                        <a:bodyPr/>
                        <a:lstStyle/>
                        <a:p>
                          <a:pPr marL="0" marR="0" algn="ctr">
                            <a:spcBef>
                              <a:spcPts val="0"/>
                            </a:spcBef>
                            <a:spcAft>
                              <a:spcPts val="0"/>
                            </a:spcAft>
                          </a:pPr>
                          <a:r>
                            <a:rPr lang="en-US" sz="1600" kern="0">
                              <a:effectLst/>
                            </a:rPr>
                            <a:t>2</a:t>
                          </a:r>
                          <a:endParaRPr lang="vi-VN" sz="1600" kern="100">
                            <a:effectLst/>
                            <a:latin typeface="Times New Roman" panose="02020603050405020304" pitchFamily="18" charset="0"/>
                            <a:ea typeface="Arial" panose="020B060402020202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14:m>
                            <m:oMathPara xmlns:m="http://schemas.openxmlformats.org/officeDocument/2006/math">
                              <m:oMathParaPr>
                                <m:jc m:val="centerGroup"/>
                              </m:oMathParaPr>
                              <m:oMath xmlns:m="http://schemas.openxmlformats.org/officeDocument/2006/math">
                                <m:sSub>
                                  <m:sSubPr>
                                    <m:ctrlPr>
                                      <a:rPr lang="vi-VN" sz="1600" i="1" kern="100">
                                        <a:effectLst/>
                                        <a:latin typeface="Cambria Math" panose="02040503050406030204" pitchFamily="18" charset="0"/>
                                      </a:rPr>
                                    </m:ctrlPr>
                                  </m:sSubPr>
                                  <m:e>
                                    <m:r>
                                      <a:rPr lang="en-US" sz="1600" kern="0">
                                        <a:effectLst/>
                                        <a:latin typeface="Cambria Math" panose="02040503050406030204" pitchFamily="18" charset="0"/>
                                      </a:rPr>
                                      <m:t>𝜃</m:t>
                                    </m:r>
                                  </m:e>
                                  <m:sub>
                                    <m:r>
                                      <a:rPr lang="en-US" sz="1600" kern="0">
                                        <a:effectLst/>
                                        <a:latin typeface="Cambria Math" panose="02040503050406030204" pitchFamily="18" charset="0"/>
                                      </a:rPr>
                                      <m:t>2</m:t>
                                    </m:r>
                                  </m:sub>
                                </m:sSub>
                              </m:oMath>
                            </m:oMathPara>
                          </a14:m>
                          <a:endParaRPr lang="vi-VN" sz="1600" kern="100">
                            <a:effectLst/>
                            <a:latin typeface="Times New Roman" panose="02020603050405020304" pitchFamily="18" charset="0"/>
                            <a:ea typeface="Arial" panose="020B060402020202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kern="0">
                              <a:effectLst/>
                            </a:rPr>
                            <a:t>80</a:t>
                          </a:r>
                          <a:endParaRPr lang="vi-VN" sz="1600" kern="100">
                            <a:effectLst/>
                            <a:latin typeface="Times New Roman" panose="02020603050405020304" pitchFamily="18" charset="0"/>
                            <a:ea typeface="Arial" panose="020B060402020202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kern="0" dirty="0">
                              <a:effectLst/>
                            </a:rPr>
                            <a:t>0</a:t>
                          </a:r>
                          <a:endParaRPr lang="vi-VN" sz="1600" kern="100" dirty="0">
                            <a:effectLst/>
                            <a:latin typeface="Times New Roman" panose="02020603050405020304" pitchFamily="18" charset="0"/>
                            <a:ea typeface="Arial" panose="020B060402020202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kern="0" dirty="0">
                              <a:effectLst/>
                            </a:rPr>
                            <a:t>0</a:t>
                          </a:r>
                          <a:endParaRPr lang="vi-VN" sz="1600" kern="100" dirty="0">
                            <a:effectLst/>
                            <a:latin typeface="Times New Roman" panose="02020603050405020304" pitchFamily="18" charset="0"/>
                            <a:ea typeface="Arial" panose="020B060402020202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856405695"/>
                      </a:ext>
                    </a:extLst>
                  </a:tr>
                </a:tbl>
              </a:graphicData>
            </a:graphic>
          </p:graphicFrame>
        </mc:Choice>
        <mc:Fallback xmlns="">
          <p:graphicFrame>
            <p:nvGraphicFramePr>
              <p:cNvPr id="18" name="Bảng 17">
                <a:extLst>
                  <a:ext uri="{FF2B5EF4-FFF2-40B4-BE49-F238E27FC236}">
                    <a16:creationId xmlns:a16="http://schemas.microsoft.com/office/drawing/2014/main" id="{DC3FE4F4-D5BC-7276-2F38-586488999D04}"/>
                  </a:ext>
                </a:extLst>
              </p:cNvPr>
              <p:cNvGraphicFramePr>
                <a:graphicFrameLocks noGrp="1"/>
              </p:cNvGraphicFramePr>
              <p:nvPr>
                <p:extLst>
                  <p:ext uri="{D42A27DB-BD31-4B8C-83A1-F6EECF244321}">
                    <p14:modId xmlns:p14="http://schemas.microsoft.com/office/powerpoint/2010/main" val="3747099185"/>
                  </p:ext>
                </p:extLst>
              </p:nvPr>
            </p:nvGraphicFramePr>
            <p:xfrm>
              <a:off x="7153306" y="996491"/>
              <a:ext cx="4890978" cy="741680"/>
            </p:xfrm>
            <a:graphic>
              <a:graphicData uri="http://schemas.openxmlformats.org/drawingml/2006/table">
                <a:tbl>
                  <a:tblPr firstRow="1" firstCol="1" bandRow="1">
                    <a:tableStyleId>{793D81CF-94F2-401A-BA57-92F5A7B2D0C5}</a:tableStyleId>
                  </a:tblPr>
                  <a:tblGrid>
                    <a:gridCol w="914401">
                      <a:extLst>
                        <a:ext uri="{9D8B030D-6E8A-4147-A177-3AD203B41FA5}">
                          <a16:colId xmlns:a16="http://schemas.microsoft.com/office/drawing/2014/main" val="3883848929"/>
                        </a:ext>
                      </a:extLst>
                    </a:gridCol>
                    <a:gridCol w="1127051">
                      <a:extLst>
                        <a:ext uri="{9D8B030D-6E8A-4147-A177-3AD203B41FA5}">
                          <a16:colId xmlns:a16="http://schemas.microsoft.com/office/drawing/2014/main" val="148060553"/>
                        </a:ext>
                      </a:extLst>
                    </a:gridCol>
                    <a:gridCol w="925033">
                      <a:extLst>
                        <a:ext uri="{9D8B030D-6E8A-4147-A177-3AD203B41FA5}">
                          <a16:colId xmlns:a16="http://schemas.microsoft.com/office/drawing/2014/main" val="1528606480"/>
                        </a:ext>
                      </a:extLst>
                    </a:gridCol>
                    <a:gridCol w="871870">
                      <a:extLst>
                        <a:ext uri="{9D8B030D-6E8A-4147-A177-3AD203B41FA5}">
                          <a16:colId xmlns:a16="http://schemas.microsoft.com/office/drawing/2014/main" val="596414091"/>
                        </a:ext>
                      </a:extLst>
                    </a:gridCol>
                    <a:gridCol w="1052623">
                      <a:extLst>
                        <a:ext uri="{9D8B030D-6E8A-4147-A177-3AD203B41FA5}">
                          <a16:colId xmlns:a16="http://schemas.microsoft.com/office/drawing/2014/main" val="599367850"/>
                        </a:ext>
                      </a:extLst>
                    </a:gridCol>
                  </a:tblGrid>
                  <a:tr h="254000">
                    <a:tc>
                      <a:txBody>
                        <a:bodyPr/>
                        <a:lstStyle/>
                        <a:p>
                          <a:pPr marL="0" marR="0" algn="ctr">
                            <a:spcBef>
                              <a:spcPts val="0"/>
                            </a:spcBef>
                            <a:spcAft>
                              <a:spcPts val="0"/>
                            </a:spcAft>
                          </a:pPr>
                          <a:r>
                            <a:rPr lang="en-US" sz="1600" kern="0" dirty="0" err="1">
                              <a:effectLst/>
                            </a:rPr>
                            <a:t>Khớp</a:t>
                          </a:r>
                          <a:endParaRPr lang="vi-VN" sz="1600" kern="100" dirty="0">
                            <a:effectLst/>
                            <a:latin typeface="Times New Roman" panose="02020603050405020304" pitchFamily="18" charset="0"/>
                            <a:ea typeface="Arial" panose="020B0604020202020204" pitchFamily="34" charset="0"/>
                            <a:cs typeface="Times New Roman" panose="02020603050405020304" pitchFamily="18" charset="0"/>
                          </a:endParaRPr>
                        </a:p>
                      </a:txBody>
                      <a:tcPr marL="68580" marR="68580" marT="0" marB="0" anchor="ctr"/>
                    </a:tc>
                    <a:tc>
                      <a:txBody>
                        <a:bodyPr/>
                        <a:lstStyle/>
                        <a:p>
                          <a:endParaRPr lang="vi-VN"/>
                        </a:p>
                      </a:txBody>
                      <a:tcPr marL="68580" marR="68580" marT="0" marB="0" anchor="ctr">
                        <a:blipFill>
                          <a:blip r:embed="rId4"/>
                          <a:stretch>
                            <a:fillRect l="-81622" t="-21429" r="-254054" b="-240476"/>
                          </a:stretch>
                        </a:blipFill>
                      </a:tcPr>
                    </a:tc>
                    <a:tc>
                      <a:txBody>
                        <a:bodyPr/>
                        <a:lstStyle/>
                        <a:p>
                          <a:endParaRPr lang="vi-VN"/>
                        </a:p>
                      </a:txBody>
                      <a:tcPr marL="68580" marR="68580" marT="0" marB="0" anchor="ctr">
                        <a:blipFill>
                          <a:blip r:embed="rId4"/>
                          <a:stretch>
                            <a:fillRect l="-221053" t="-21429" r="-209211" b="-240476"/>
                          </a:stretch>
                        </a:blipFill>
                      </a:tcPr>
                    </a:tc>
                    <a:tc>
                      <a:txBody>
                        <a:bodyPr/>
                        <a:lstStyle/>
                        <a:p>
                          <a:endParaRPr lang="vi-VN"/>
                        </a:p>
                      </a:txBody>
                      <a:tcPr marL="68580" marR="68580" marT="0" marB="0" anchor="ctr">
                        <a:blipFill>
                          <a:blip r:embed="rId4"/>
                          <a:stretch>
                            <a:fillRect l="-341259" t="-21429" r="-122378" b="-240476"/>
                          </a:stretch>
                        </a:blipFill>
                      </a:tcPr>
                    </a:tc>
                    <a:tc>
                      <a:txBody>
                        <a:bodyPr/>
                        <a:lstStyle/>
                        <a:p>
                          <a:pPr marL="0" marR="0" algn="ctr">
                            <a:spcBef>
                              <a:spcPts val="0"/>
                            </a:spcBef>
                            <a:spcAft>
                              <a:spcPts val="0"/>
                            </a:spcAft>
                          </a:pPr>
                          <a:r>
                            <a:rPr lang="en-US" sz="1600" kern="0">
                              <a:effectLst/>
                            </a:rPr>
                            <a:t>α</a:t>
                          </a:r>
                          <a:r>
                            <a:rPr lang="en-US" sz="1600" kern="0" baseline="-25000">
                              <a:effectLst/>
                            </a:rPr>
                            <a:t>i</a:t>
                          </a:r>
                          <a:r>
                            <a:rPr lang="en-US" sz="1600" kern="0">
                              <a:effectLst/>
                            </a:rPr>
                            <a:t>(deg)</a:t>
                          </a:r>
                          <a:endParaRPr lang="vi-VN" sz="1600" kern="100">
                            <a:effectLst/>
                            <a:latin typeface="Times New Roman" panose="02020603050405020304" pitchFamily="18" charset="0"/>
                            <a:ea typeface="Arial" panose="020B060402020202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675457608"/>
                      </a:ext>
                    </a:extLst>
                  </a:tr>
                  <a:tr h="243840">
                    <a:tc>
                      <a:txBody>
                        <a:bodyPr/>
                        <a:lstStyle/>
                        <a:p>
                          <a:pPr marL="0" marR="0" algn="ctr">
                            <a:spcBef>
                              <a:spcPts val="0"/>
                            </a:spcBef>
                            <a:spcAft>
                              <a:spcPts val="0"/>
                            </a:spcAft>
                          </a:pPr>
                          <a:r>
                            <a:rPr lang="en-US" sz="1600" kern="0" dirty="0">
                              <a:effectLst/>
                            </a:rPr>
                            <a:t>1</a:t>
                          </a:r>
                          <a:endParaRPr lang="vi-VN" sz="1600" kern="100" dirty="0">
                            <a:effectLst/>
                            <a:latin typeface="Times New Roman" panose="02020603050405020304" pitchFamily="18" charset="0"/>
                            <a:ea typeface="Arial" panose="020B0604020202020204" pitchFamily="34" charset="0"/>
                            <a:cs typeface="Times New Roman" panose="02020603050405020304" pitchFamily="18" charset="0"/>
                          </a:endParaRPr>
                        </a:p>
                      </a:txBody>
                      <a:tcPr marL="68580" marR="68580" marT="0" marB="0" anchor="ctr"/>
                    </a:tc>
                    <a:tc>
                      <a:txBody>
                        <a:bodyPr/>
                        <a:lstStyle/>
                        <a:p>
                          <a:endParaRPr lang="vi-VN"/>
                        </a:p>
                      </a:txBody>
                      <a:tcPr marL="68580" marR="68580" marT="0" marB="0" anchor="ctr">
                        <a:blipFill>
                          <a:blip r:embed="rId4"/>
                          <a:stretch>
                            <a:fillRect l="-81622" t="-124390" r="-254054" b="-146341"/>
                          </a:stretch>
                        </a:blipFill>
                      </a:tcPr>
                    </a:tc>
                    <a:tc>
                      <a:txBody>
                        <a:bodyPr/>
                        <a:lstStyle/>
                        <a:p>
                          <a:pPr marL="0" marR="0" algn="ctr">
                            <a:spcBef>
                              <a:spcPts val="0"/>
                            </a:spcBef>
                            <a:spcAft>
                              <a:spcPts val="0"/>
                            </a:spcAft>
                          </a:pPr>
                          <a:r>
                            <a:rPr lang="en-US" sz="1600" kern="0">
                              <a:effectLst/>
                            </a:rPr>
                            <a:t>140</a:t>
                          </a:r>
                          <a:endParaRPr lang="vi-VN" sz="1600" kern="100">
                            <a:effectLst/>
                            <a:latin typeface="Times New Roman" panose="02020603050405020304" pitchFamily="18" charset="0"/>
                            <a:ea typeface="Arial" panose="020B060402020202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kern="0" dirty="0">
                              <a:effectLst/>
                            </a:rPr>
                            <a:t>70</a:t>
                          </a:r>
                          <a:endParaRPr lang="vi-VN" sz="1600" kern="100" dirty="0">
                            <a:effectLst/>
                            <a:latin typeface="Times New Roman" panose="02020603050405020304" pitchFamily="18" charset="0"/>
                            <a:ea typeface="Arial" panose="020B060402020202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kern="0">
                              <a:effectLst/>
                            </a:rPr>
                            <a:t>0</a:t>
                          </a:r>
                          <a:endParaRPr lang="vi-VN" sz="1600" kern="100">
                            <a:effectLst/>
                            <a:latin typeface="Times New Roman" panose="02020603050405020304" pitchFamily="18" charset="0"/>
                            <a:ea typeface="Arial" panose="020B060402020202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718936770"/>
                      </a:ext>
                    </a:extLst>
                  </a:tr>
                  <a:tr h="243840">
                    <a:tc>
                      <a:txBody>
                        <a:bodyPr/>
                        <a:lstStyle/>
                        <a:p>
                          <a:pPr marL="0" marR="0" algn="ctr">
                            <a:spcBef>
                              <a:spcPts val="0"/>
                            </a:spcBef>
                            <a:spcAft>
                              <a:spcPts val="0"/>
                            </a:spcAft>
                          </a:pPr>
                          <a:r>
                            <a:rPr lang="en-US" sz="1600" kern="0">
                              <a:effectLst/>
                            </a:rPr>
                            <a:t>2</a:t>
                          </a:r>
                          <a:endParaRPr lang="vi-VN" sz="1600" kern="100">
                            <a:effectLst/>
                            <a:latin typeface="Times New Roman" panose="02020603050405020304" pitchFamily="18" charset="0"/>
                            <a:ea typeface="Arial" panose="020B0604020202020204" pitchFamily="34" charset="0"/>
                            <a:cs typeface="Times New Roman" panose="02020603050405020304" pitchFamily="18" charset="0"/>
                          </a:endParaRPr>
                        </a:p>
                      </a:txBody>
                      <a:tcPr marL="68580" marR="68580" marT="0" marB="0" anchor="ctr"/>
                    </a:tc>
                    <a:tc>
                      <a:txBody>
                        <a:bodyPr/>
                        <a:lstStyle/>
                        <a:p>
                          <a:endParaRPr lang="vi-VN"/>
                        </a:p>
                      </a:txBody>
                      <a:tcPr marL="68580" marR="68580" marT="0" marB="0" anchor="ctr">
                        <a:blipFill>
                          <a:blip r:embed="rId4"/>
                          <a:stretch>
                            <a:fillRect l="-81622" t="-230000" r="-254054" b="-50000"/>
                          </a:stretch>
                        </a:blipFill>
                      </a:tcPr>
                    </a:tc>
                    <a:tc>
                      <a:txBody>
                        <a:bodyPr/>
                        <a:lstStyle/>
                        <a:p>
                          <a:pPr marL="0" marR="0" algn="ctr">
                            <a:spcBef>
                              <a:spcPts val="0"/>
                            </a:spcBef>
                            <a:spcAft>
                              <a:spcPts val="0"/>
                            </a:spcAft>
                          </a:pPr>
                          <a:r>
                            <a:rPr lang="en-US" sz="1600" kern="0">
                              <a:effectLst/>
                            </a:rPr>
                            <a:t>80</a:t>
                          </a:r>
                          <a:endParaRPr lang="vi-VN" sz="1600" kern="100">
                            <a:effectLst/>
                            <a:latin typeface="Times New Roman" panose="02020603050405020304" pitchFamily="18" charset="0"/>
                            <a:ea typeface="Arial" panose="020B060402020202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kern="0" dirty="0">
                              <a:effectLst/>
                            </a:rPr>
                            <a:t>0</a:t>
                          </a:r>
                          <a:endParaRPr lang="vi-VN" sz="1600" kern="100" dirty="0">
                            <a:effectLst/>
                            <a:latin typeface="Times New Roman" panose="02020603050405020304" pitchFamily="18" charset="0"/>
                            <a:ea typeface="Arial" panose="020B060402020202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kern="0" dirty="0">
                              <a:effectLst/>
                            </a:rPr>
                            <a:t>0</a:t>
                          </a:r>
                          <a:endParaRPr lang="vi-VN" sz="1600" kern="100" dirty="0">
                            <a:effectLst/>
                            <a:latin typeface="Times New Roman" panose="02020603050405020304" pitchFamily="18" charset="0"/>
                            <a:ea typeface="Arial" panose="020B060402020202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856405695"/>
                      </a:ext>
                    </a:extLst>
                  </a:tr>
                </a:tbl>
              </a:graphicData>
            </a:graphic>
          </p:graphicFrame>
        </mc:Fallback>
      </mc:AlternateContent>
      <mc:AlternateContent xmlns:mc="http://schemas.openxmlformats.org/markup-compatibility/2006" xmlns:a14="http://schemas.microsoft.com/office/drawing/2010/main">
        <mc:Choice Requires="a14">
          <p:sp>
            <p:nvSpPr>
              <p:cNvPr id="20" name="Hộp Văn bản 19">
                <a:extLst>
                  <a:ext uri="{FF2B5EF4-FFF2-40B4-BE49-F238E27FC236}">
                    <a16:creationId xmlns:a16="http://schemas.microsoft.com/office/drawing/2014/main" id="{D7655AB5-8D84-F2FE-5146-644DC2DB9FC6}"/>
                  </a:ext>
                </a:extLst>
              </p:cNvPr>
              <p:cNvSpPr txBox="1"/>
              <p:nvPr/>
            </p:nvSpPr>
            <p:spPr>
              <a:xfrm>
                <a:off x="7347499" y="2078256"/>
                <a:ext cx="4311431" cy="62741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eqArr>
                        <m:eqArrPr>
                          <m:ctrlPr>
                            <a:rPr lang="vi-VN" i="1" smtClean="0">
                              <a:solidFill>
                                <a:srgbClr val="836967"/>
                              </a:solidFill>
                              <a:latin typeface="Cambria Math" panose="02040503050406030204" pitchFamily="18" charset="0"/>
                            </a:rPr>
                          </m:ctrlPr>
                        </m:eqArrPr>
                        <m:e>
                          <m:r>
                            <a:rPr lang="vi-VN">
                              <a:latin typeface="Cambria Math" panose="02040503050406030204" pitchFamily="18" charset="0"/>
                            </a:rPr>
                            <m:t>&amp;</m:t>
                          </m:r>
                          <m:r>
                            <a:rPr lang="vi-VN" i="1">
                              <a:latin typeface="Cambria Math" panose="02040503050406030204" pitchFamily="18" charset="0"/>
                            </a:rPr>
                            <m:t>𝑥</m:t>
                          </m:r>
                          <m:r>
                            <a:rPr lang="vi-VN" i="0">
                              <a:latin typeface="Cambria Math" panose="02040503050406030204" pitchFamily="18" charset="0"/>
                            </a:rPr>
                            <m:t> = </m:t>
                          </m:r>
                          <m:r>
                            <a:rPr lang="vi-VN" i="1">
                              <a:latin typeface="Cambria Math" panose="02040503050406030204" pitchFamily="18" charset="0"/>
                            </a:rPr>
                            <m:t>𝑙</m:t>
                          </m:r>
                          <m:r>
                            <a:rPr lang="vi-VN" i="0">
                              <a:latin typeface="Cambria Math" panose="02040503050406030204" pitchFamily="18" charset="0"/>
                            </a:rPr>
                            <m:t>1 ∗ </m:t>
                          </m:r>
                          <m:r>
                            <a:rPr lang="vi-VN" i="1">
                              <a:latin typeface="Cambria Math" panose="02040503050406030204" pitchFamily="18" charset="0"/>
                            </a:rPr>
                            <m:t>𝑐𝑜𝑠</m:t>
                          </m:r>
                          <m:d>
                            <m:dPr>
                              <m:ctrlPr>
                                <a:rPr lang="vi-VN" i="1">
                                  <a:solidFill>
                                    <a:srgbClr val="836967"/>
                                  </a:solidFill>
                                  <a:latin typeface="Cambria Math" panose="02040503050406030204" pitchFamily="18" charset="0"/>
                                </a:rPr>
                              </m:ctrlPr>
                            </m:dPr>
                            <m:e>
                              <m:r>
                                <a:rPr lang="vi-VN" i="1">
                                  <a:latin typeface="Cambria Math" panose="02040503050406030204" pitchFamily="18" charset="0"/>
                                </a:rPr>
                                <m:t>𝜃</m:t>
                              </m:r>
                              <m:r>
                                <a:rPr lang="vi-VN" i="0">
                                  <a:latin typeface="Cambria Math" panose="02040503050406030204" pitchFamily="18" charset="0"/>
                                </a:rPr>
                                <m:t>1</m:t>
                              </m:r>
                            </m:e>
                          </m:d>
                          <m:r>
                            <a:rPr lang="vi-VN" i="0">
                              <a:latin typeface="Cambria Math" panose="02040503050406030204" pitchFamily="18" charset="0"/>
                            </a:rPr>
                            <m:t>+ </m:t>
                          </m:r>
                          <m:r>
                            <a:rPr lang="vi-VN" i="1">
                              <a:latin typeface="Cambria Math" panose="02040503050406030204" pitchFamily="18" charset="0"/>
                            </a:rPr>
                            <m:t>𝑙</m:t>
                          </m:r>
                          <m:r>
                            <a:rPr lang="vi-VN" i="0">
                              <a:latin typeface="Cambria Math" panose="02040503050406030204" pitchFamily="18" charset="0"/>
                            </a:rPr>
                            <m:t>2 ∗ </m:t>
                          </m:r>
                          <m:r>
                            <a:rPr lang="vi-VN" i="1">
                              <a:latin typeface="Cambria Math" panose="02040503050406030204" pitchFamily="18" charset="0"/>
                            </a:rPr>
                            <m:t>𝑐𝑜𝑠</m:t>
                          </m:r>
                          <m:d>
                            <m:dPr>
                              <m:ctrlPr>
                                <a:rPr lang="vi-VN" i="1">
                                  <a:solidFill>
                                    <a:srgbClr val="836967"/>
                                  </a:solidFill>
                                  <a:latin typeface="Cambria Math" panose="02040503050406030204" pitchFamily="18" charset="0"/>
                                </a:rPr>
                              </m:ctrlPr>
                            </m:dPr>
                            <m:e>
                              <m:r>
                                <a:rPr lang="vi-VN" i="1">
                                  <a:latin typeface="Cambria Math" panose="02040503050406030204" pitchFamily="18" charset="0"/>
                                </a:rPr>
                                <m:t>𝜃</m:t>
                              </m:r>
                              <m:r>
                                <a:rPr lang="vi-VN" i="0">
                                  <a:latin typeface="Cambria Math" panose="02040503050406030204" pitchFamily="18" charset="0"/>
                                </a:rPr>
                                <m:t>1 + </m:t>
                              </m:r>
                              <m:r>
                                <a:rPr lang="vi-VN" i="1">
                                  <a:latin typeface="Cambria Math" panose="02040503050406030204" pitchFamily="18" charset="0"/>
                                </a:rPr>
                                <m:t>𝜃</m:t>
                              </m:r>
                              <m:r>
                                <a:rPr lang="vi-VN" i="0">
                                  <a:latin typeface="Cambria Math" panose="02040503050406030204" pitchFamily="18" charset="0"/>
                                </a:rPr>
                                <m:t>2</m:t>
                              </m:r>
                            </m:e>
                          </m:d>
                        </m:e>
                        <m:e>
                          <m:r>
                            <a:rPr lang="vi-VN" i="0">
                              <a:latin typeface="Cambria Math" panose="02040503050406030204" pitchFamily="18" charset="0"/>
                            </a:rPr>
                            <m:t>&amp;= 160 ∗ </m:t>
                          </m:r>
                          <m:r>
                            <a:rPr lang="vi-VN" i="1">
                              <a:latin typeface="Cambria Math" panose="02040503050406030204" pitchFamily="18" charset="0"/>
                            </a:rPr>
                            <m:t>𝑐𝑜𝑠</m:t>
                          </m:r>
                          <m:d>
                            <m:dPr>
                              <m:ctrlPr>
                                <a:rPr lang="vi-VN" i="1">
                                  <a:solidFill>
                                    <a:srgbClr val="836967"/>
                                  </a:solidFill>
                                  <a:latin typeface="Cambria Math" panose="02040503050406030204" pitchFamily="18" charset="0"/>
                                </a:rPr>
                              </m:ctrlPr>
                            </m:dPr>
                            <m:e>
                              <m:r>
                                <a:rPr lang="vi-VN" i="1">
                                  <a:latin typeface="Cambria Math" panose="02040503050406030204" pitchFamily="18" charset="0"/>
                                </a:rPr>
                                <m:t>𝜃</m:t>
                              </m:r>
                              <m:r>
                                <a:rPr lang="vi-VN" i="0">
                                  <a:latin typeface="Cambria Math" panose="02040503050406030204" pitchFamily="18" charset="0"/>
                                </a:rPr>
                                <m:t>1</m:t>
                              </m:r>
                            </m:e>
                          </m:d>
                          <m:r>
                            <a:rPr lang="vi-VN" i="0">
                              <a:latin typeface="Cambria Math" panose="02040503050406030204" pitchFamily="18" charset="0"/>
                            </a:rPr>
                            <m:t>+ 80 ∗ </m:t>
                          </m:r>
                          <m:r>
                            <a:rPr lang="vi-VN" i="1">
                              <a:latin typeface="Cambria Math" panose="02040503050406030204" pitchFamily="18" charset="0"/>
                            </a:rPr>
                            <m:t>𝑐𝑜𝑠</m:t>
                          </m:r>
                          <m:d>
                            <m:dPr>
                              <m:ctrlPr>
                                <a:rPr lang="vi-VN" i="1">
                                  <a:solidFill>
                                    <a:srgbClr val="836967"/>
                                  </a:solidFill>
                                  <a:latin typeface="Cambria Math" panose="02040503050406030204" pitchFamily="18" charset="0"/>
                                </a:rPr>
                              </m:ctrlPr>
                            </m:dPr>
                            <m:e>
                              <m:r>
                                <a:rPr lang="vi-VN" i="1">
                                  <a:latin typeface="Cambria Math" panose="02040503050406030204" pitchFamily="18" charset="0"/>
                                </a:rPr>
                                <m:t>𝜃</m:t>
                              </m:r>
                              <m:r>
                                <a:rPr lang="vi-VN" i="0">
                                  <a:latin typeface="Cambria Math" panose="02040503050406030204" pitchFamily="18" charset="0"/>
                                </a:rPr>
                                <m:t>1 + </m:t>
                              </m:r>
                              <m:r>
                                <a:rPr lang="vi-VN" i="1">
                                  <a:latin typeface="Cambria Math" panose="02040503050406030204" pitchFamily="18" charset="0"/>
                                </a:rPr>
                                <m:t>𝜃</m:t>
                              </m:r>
                              <m:r>
                                <a:rPr lang="vi-VN" i="0">
                                  <a:latin typeface="Cambria Math" panose="02040503050406030204" pitchFamily="18" charset="0"/>
                                </a:rPr>
                                <m:t>2</m:t>
                              </m:r>
                            </m:e>
                          </m:d>
                        </m:e>
                      </m:eqArr>
                    </m:oMath>
                  </m:oMathPara>
                </a14:m>
                <a:endParaRPr lang="vi-VN" dirty="0"/>
              </a:p>
            </p:txBody>
          </p:sp>
        </mc:Choice>
        <mc:Fallback xmlns="">
          <p:sp>
            <p:nvSpPr>
              <p:cNvPr id="20" name="Hộp Văn bản 19">
                <a:extLst>
                  <a:ext uri="{FF2B5EF4-FFF2-40B4-BE49-F238E27FC236}">
                    <a16:creationId xmlns:a16="http://schemas.microsoft.com/office/drawing/2014/main" id="{D7655AB5-8D84-F2FE-5146-644DC2DB9FC6}"/>
                  </a:ext>
                </a:extLst>
              </p:cNvPr>
              <p:cNvSpPr txBox="1">
                <a:spLocks noRot="1" noChangeAspect="1" noMove="1" noResize="1" noEditPoints="1" noAdjustHandles="1" noChangeArrowheads="1" noChangeShapeType="1" noTextEdit="1"/>
              </p:cNvSpPr>
              <p:nvPr/>
            </p:nvSpPr>
            <p:spPr>
              <a:xfrm>
                <a:off x="7347499" y="2078256"/>
                <a:ext cx="4311431" cy="627416"/>
              </a:xfrm>
              <a:prstGeom prst="rect">
                <a:avLst/>
              </a:prstGeom>
              <a:blipFill>
                <a:blip r:embed="rId5"/>
                <a:stretch>
                  <a:fillRect/>
                </a:stretch>
              </a:blipFill>
            </p:spPr>
            <p:txBody>
              <a:bodyPr/>
              <a:lstStyle/>
              <a:p>
                <a:r>
                  <a:rPr lang="vi-VN">
                    <a:noFill/>
                  </a:rPr>
                  <a:t> </a:t>
                </a:r>
              </a:p>
            </p:txBody>
          </p:sp>
        </mc:Fallback>
      </mc:AlternateContent>
      <mc:AlternateContent xmlns:mc="http://schemas.openxmlformats.org/markup-compatibility/2006" xmlns:a14="http://schemas.microsoft.com/office/drawing/2010/main">
        <mc:Choice Requires="a14">
          <p:sp>
            <p:nvSpPr>
              <p:cNvPr id="23" name="Hộp Văn bản 22">
                <a:extLst>
                  <a:ext uri="{FF2B5EF4-FFF2-40B4-BE49-F238E27FC236}">
                    <a16:creationId xmlns:a16="http://schemas.microsoft.com/office/drawing/2014/main" id="{C2763F18-E1D3-C45C-11B4-F1968E630ECA}"/>
                  </a:ext>
                </a:extLst>
              </p:cNvPr>
              <p:cNvSpPr txBox="1"/>
              <p:nvPr/>
            </p:nvSpPr>
            <p:spPr>
              <a:xfrm>
                <a:off x="7347499" y="2962412"/>
                <a:ext cx="4311431" cy="63549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eqArr>
                        <m:eqArrPr>
                          <m:ctrlPr>
                            <a:rPr lang="vi-VN" i="1" smtClean="0">
                              <a:solidFill>
                                <a:srgbClr val="836967"/>
                              </a:solidFill>
                              <a:latin typeface="Cambria Math" panose="02040503050406030204" pitchFamily="18" charset="0"/>
                            </a:rPr>
                          </m:ctrlPr>
                        </m:eqArrPr>
                        <m:e>
                          <m:r>
                            <a:rPr lang="vi-VN">
                              <a:latin typeface="Cambria Math" panose="02040503050406030204" pitchFamily="18" charset="0"/>
                            </a:rPr>
                            <m:t>&amp;</m:t>
                          </m:r>
                          <m:r>
                            <a:rPr lang="vi-VN" i="1">
                              <a:latin typeface="Cambria Math" panose="02040503050406030204" pitchFamily="18" charset="0"/>
                            </a:rPr>
                            <m:t>𝑦</m:t>
                          </m:r>
                          <m:r>
                            <a:rPr lang="vi-VN" i="0">
                              <a:latin typeface="Cambria Math" panose="02040503050406030204" pitchFamily="18" charset="0"/>
                            </a:rPr>
                            <m:t> = </m:t>
                          </m:r>
                          <m:r>
                            <a:rPr lang="vi-VN" i="1">
                              <a:latin typeface="Cambria Math" panose="02040503050406030204" pitchFamily="18" charset="0"/>
                            </a:rPr>
                            <m:t>𝑙</m:t>
                          </m:r>
                          <m:r>
                            <a:rPr lang="vi-VN" i="0">
                              <a:latin typeface="Cambria Math" panose="02040503050406030204" pitchFamily="18" charset="0"/>
                            </a:rPr>
                            <m:t>1 ∗ </m:t>
                          </m:r>
                          <m:r>
                            <a:rPr lang="vi-VN" i="1">
                              <a:latin typeface="Cambria Math" panose="02040503050406030204" pitchFamily="18" charset="0"/>
                            </a:rPr>
                            <m:t>𝑠𝑖𝑛</m:t>
                          </m:r>
                          <m:d>
                            <m:dPr>
                              <m:ctrlPr>
                                <a:rPr lang="vi-VN" i="1">
                                  <a:solidFill>
                                    <a:srgbClr val="836967"/>
                                  </a:solidFill>
                                  <a:latin typeface="Cambria Math" panose="02040503050406030204" pitchFamily="18" charset="0"/>
                                </a:rPr>
                              </m:ctrlPr>
                            </m:dPr>
                            <m:e>
                              <m:r>
                                <a:rPr lang="vi-VN" i="1">
                                  <a:latin typeface="Cambria Math" panose="02040503050406030204" pitchFamily="18" charset="0"/>
                                </a:rPr>
                                <m:t>𝜃</m:t>
                              </m:r>
                              <m:r>
                                <a:rPr lang="vi-VN" i="0">
                                  <a:latin typeface="Cambria Math" panose="02040503050406030204" pitchFamily="18" charset="0"/>
                                </a:rPr>
                                <m:t>1</m:t>
                              </m:r>
                            </m:e>
                          </m:d>
                          <m:r>
                            <a:rPr lang="vi-VN" i="0">
                              <a:latin typeface="Cambria Math" panose="02040503050406030204" pitchFamily="18" charset="0"/>
                            </a:rPr>
                            <m:t>+ </m:t>
                          </m:r>
                          <m:r>
                            <a:rPr lang="vi-VN" i="1">
                              <a:latin typeface="Cambria Math" panose="02040503050406030204" pitchFamily="18" charset="0"/>
                            </a:rPr>
                            <m:t>𝑙</m:t>
                          </m:r>
                          <m:r>
                            <a:rPr lang="vi-VN" i="0">
                              <a:latin typeface="Cambria Math" panose="02040503050406030204" pitchFamily="18" charset="0"/>
                            </a:rPr>
                            <m:t>2 ∗ </m:t>
                          </m:r>
                          <m:r>
                            <a:rPr lang="vi-VN" i="1">
                              <a:latin typeface="Cambria Math" panose="02040503050406030204" pitchFamily="18" charset="0"/>
                            </a:rPr>
                            <m:t>𝑠𝑖𝑛</m:t>
                          </m:r>
                          <m:d>
                            <m:dPr>
                              <m:ctrlPr>
                                <a:rPr lang="vi-VN" i="1">
                                  <a:solidFill>
                                    <a:srgbClr val="836967"/>
                                  </a:solidFill>
                                  <a:latin typeface="Cambria Math" panose="02040503050406030204" pitchFamily="18" charset="0"/>
                                </a:rPr>
                              </m:ctrlPr>
                            </m:dPr>
                            <m:e>
                              <m:r>
                                <a:rPr lang="vi-VN" i="1">
                                  <a:latin typeface="Cambria Math" panose="02040503050406030204" pitchFamily="18" charset="0"/>
                                </a:rPr>
                                <m:t>𝜃</m:t>
                              </m:r>
                              <m:r>
                                <a:rPr lang="vi-VN" i="0">
                                  <a:latin typeface="Cambria Math" panose="02040503050406030204" pitchFamily="18" charset="0"/>
                                </a:rPr>
                                <m:t>1 + </m:t>
                              </m:r>
                              <m:r>
                                <a:rPr lang="vi-VN" i="1">
                                  <a:latin typeface="Cambria Math" panose="02040503050406030204" pitchFamily="18" charset="0"/>
                                </a:rPr>
                                <m:t>𝜃</m:t>
                              </m:r>
                              <m:r>
                                <a:rPr lang="vi-VN" i="0">
                                  <a:latin typeface="Cambria Math" panose="02040503050406030204" pitchFamily="18" charset="0"/>
                                </a:rPr>
                                <m:t>2</m:t>
                              </m:r>
                            </m:e>
                          </m:d>
                        </m:e>
                        <m:e>
                          <m:r>
                            <a:rPr lang="vi-VN" i="0">
                              <a:latin typeface="Cambria Math" panose="02040503050406030204" pitchFamily="18" charset="0"/>
                            </a:rPr>
                            <m:t>&amp;= 160 ∗ </m:t>
                          </m:r>
                          <m:r>
                            <a:rPr lang="vi-VN" i="1">
                              <a:latin typeface="Cambria Math" panose="02040503050406030204" pitchFamily="18" charset="0"/>
                            </a:rPr>
                            <m:t>𝑠𝑖𝑛</m:t>
                          </m:r>
                          <m:d>
                            <m:dPr>
                              <m:ctrlPr>
                                <a:rPr lang="vi-VN" i="1">
                                  <a:solidFill>
                                    <a:srgbClr val="836967"/>
                                  </a:solidFill>
                                  <a:latin typeface="Cambria Math" panose="02040503050406030204" pitchFamily="18" charset="0"/>
                                </a:rPr>
                              </m:ctrlPr>
                            </m:dPr>
                            <m:e>
                              <m:r>
                                <a:rPr lang="vi-VN" i="1">
                                  <a:latin typeface="Cambria Math" panose="02040503050406030204" pitchFamily="18" charset="0"/>
                                </a:rPr>
                                <m:t>𝜃</m:t>
                              </m:r>
                              <m:r>
                                <a:rPr lang="vi-VN" i="0">
                                  <a:latin typeface="Cambria Math" panose="02040503050406030204" pitchFamily="18" charset="0"/>
                                </a:rPr>
                                <m:t>1</m:t>
                              </m:r>
                            </m:e>
                          </m:d>
                          <m:r>
                            <a:rPr lang="vi-VN" i="0">
                              <a:latin typeface="Cambria Math" panose="02040503050406030204" pitchFamily="18" charset="0"/>
                            </a:rPr>
                            <m:t>+ 80 ∗ </m:t>
                          </m:r>
                          <m:r>
                            <a:rPr lang="vi-VN" i="1">
                              <a:latin typeface="Cambria Math" panose="02040503050406030204" pitchFamily="18" charset="0"/>
                            </a:rPr>
                            <m:t>𝑠𝑖𝑛</m:t>
                          </m:r>
                          <m:d>
                            <m:dPr>
                              <m:ctrlPr>
                                <a:rPr lang="vi-VN" i="1">
                                  <a:solidFill>
                                    <a:srgbClr val="836967"/>
                                  </a:solidFill>
                                  <a:latin typeface="Cambria Math" panose="02040503050406030204" pitchFamily="18" charset="0"/>
                                </a:rPr>
                              </m:ctrlPr>
                            </m:dPr>
                            <m:e>
                              <m:r>
                                <a:rPr lang="vi-VN" i="1">
                                  <a:latin typeface="Cambria Math" panose="02040503050406030204" pitchFamily="18" charset="0"/>
                                </a:rPr>
                                <m:t>𝜃</m:t>
                              </m:r>
                              <m:r>
                                <a:rPr lang="vi-VN" i="0">
                                  <a:latin typeface="Cambria Math" panose="02040503050406030204" pitchFamily="18" charset="0"/>
                                </a:rPr>
                                <m:t>1 + </m:t>
                              </m:r>
                              <m:r>
                                <a:rPr lang="vi-VN" i="1">
                                  <a:latin typeface="Cambria Math" panose="02040503050406030204" pitchFamily="18" charset="0"/>
                                </a:rPr>
                                <m:t>𝜃</m:t>
                              </m:r>
                              <m:r>
                                <a:rPr lang="vi-VN" i="0">
                                  <a:latin typeface="Cambria Math" panose="02040503050406030204" pitchFamily="18" charset="0"/>
                                </a:rPr>
                                <m:t>2</m:t>
                              </m:r>
                            </m:e>
                          </m:d>
                          <m:r>
                            <a:rPr lang="vi-VN" i="0">
                              <a:latin typeface="Cambria Math" panose="02040503050406030204" pitchFamily="18" charset="0"/>
                            </a:rPr>
                            <m:t>#</m:t>
                          </m:r>
                        </m:e>
                      </m:eqArr>
                    </m:oMath>
                  </m:oMathPara>
                </a14:m>
                <a:endParaRPr lang="vi-VN" dirty="0"/>
              </a:p>
            </p:txBody>
          </p:sp>
        </mc:Choice>
        <mc:Fallback xmlns="">
          <p:sp>
            <p:nvSpPr>
              <p:cNvPr id="23" name="Hộp Văn bản 22">
                <a:extLst>
                  <a:ext uri="{FF2B5EF4-FFF2-40B4-BE49-F238E27FC236}">
                    <a16:creationId xmlns:a16="http://schemas.microsoft.com/office/drawing/2014/main" id="{C2763F18-E1D3-C45C-11B4-F1968E630ECA}"/>
                  </a:ext>
                </a:extLst>
              </p:cNvPr>
              <p:cNvSpPr txBox="1">
                <a:spLocks noRot="1" noChangeAspect="1" noMove="1" noResize="1" noEditPoints="1" noAdjustHandles="1" noChangeArrowheads="1" noChangeShapeType="1" noTextEdit="1"/>
              </p:cNvSpPr>
              <p:nvPr/>
            </p:nvSpPr>
            <p:spPr>
              <a:xfrm>
                <a:off x="7347499" y="2962412"/>
                <a:ext cx="4311431" cy="635495"/>
              </a:xfrm>
              <a:prstGeom prst="rect">
                <a:avLst/>
              </a:prstGeom>
              <a:blipFill>
                <a:blip r:embed="rId6"/>
                <a:stretch>
                  <a:fillRect/>
                </a:stretch>
              </a:blipFill>
            </p:spPr>
            <p:txBody>
              <a:bodyPr/>
              <a:lstStyle/>
              <a:p>
                <a:r>
                  <a:rPr lang="vi-VN">
                    <a:noFill/>
                  </a:rPr>
                  <a:t> </a:t>
                </a:r>
              </a:p>
            </p:txBody>
          </p:sp>
        </mc:Fallback>
      </mc:AlternateContent>
      <p:grpSp>
        <p:nvGrpSpPr>
          <p:cNvPr id="24" name="Nhóm 23">
            <a:extLst>
              <a:ext uri="{FF2B5EF4-FFF2-40B4-BE49-F238E27FC236}">
                <a16:creationId xmlns:a16="http://schemas.microsoft.com/office/drawing/2014/main" id="{26513995-77E0-C6F9-9B17-2F56149D9FAA}"/>
              </a:ext>
            </a:extLst>
          </p:cNvPr>
          <p:cNvGrpSpPr/>
          <p:nvPr/>
        </p:nvGrpSpPr>
        <p:grpSpPr>
          <a:xfrm>
            <a:off x="243171" y="1342778"/>
            <a:ext cx="3009530" cy="1842158"/>
            <a:chOff x="147716" y="1095765"/>
            <a:chExt cx="3009530" cy="1842158"/>
          </a:xfrm>
        </p:grpSpPr>
        <p:sp>
          <p:nvSpPr>
            <p:cNvPr id="2" name="Rectangle: Rounded Corners 6">
              <a:extLst>
                <a:ext uri="{FF2B5EF4-FFF2-40B4-BE49-F238E27FC236}">
                  <a16:creationId xmlns:a16="http://schemas.microsoft.com/office/drawing/2014/main" id="{70DF0008-6978-3AC8-02E0-062956D1704D}"/>
                </a:ext>
              </a:extLst>
            </p:cNvPr>
            <p:cNvSpPr/>
            <p:nvPr/>
          </p:nvSpPr>
          <p:spPr>
            <a:xfrm>
              <a:off x="147716" y="1095765"/>
              <a:ext cx="3009530" cy="1842158"/>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r>
                <a:rPr lang="en-US" dirty="0" err="1">
                  <a:solidFill>
                    <a:srgbClr val="FF0000"/>
                  </a:solidFill>
                </a:rPr>
                <a:t>Xây</a:t>
              </a:r>
              <a:r>
                <a:rPr lang="en-US" dirty="0">
                  <a:solidFill>
                    <a:srgbClr val="FF0000"/>
                  </a:solidFill>
                </a:rPr>
                <a:t> </a:t>
              </a:r>
              <a:r>
                <a:rPr lang="en-US" dirty="0" err="1">
                  <a:solidFill>
                    <a:srgbClr val="FF0000"/>
                  </a:solidFill>
                </a:rPr>
                <a:t>dựng</a:t>
              </a:r>
              <a:r>
                <a:rPr lang="en-US" dirty="0">
                  <a:solidFill>
                    <a:srgbClr val="FF0000"/>
                  </a:solidFill>
                </a:rPr>
                <a:t> 3D </a:t>
              </a:r>
              <a:r>
                <a:rPr lang="en-US" dirty="0" err="1">
                  <a:solidFill>
                    <a:srgbClr val="FF0000"/>
                  </a:solidFill>
                </a:rPr>
                <a:t>mô</a:t>
              </a:r>
              <a:r>
                <a:rPr lang="en-US" dirty="0">
                  <a:solidFill>
                    <a:srgbClr val="FF0000"/>
                  </a:solidFill>
                </a:rPr>
                <a:t> </a:t>
              </a:r>
              <a:r>
                <a:rPr lang="en-US" dirty="0" err="1">
                  <a:solidFill>
                    <a:srgbClr val="FF0000"/>
                  </a:solidFill>
                </a:rPr>
                <a:t>hình</a:t>
              </a:r>
              <a:endParaRPr lang="en-US" dirty="0">
                <a:solidFill>
                  <a:srgbClr val="FF0000"/>
                </a:solidFill>
              </a:endParaRPr>
            </a:p>
          </p:txBody>
        </p:sp>
        <p:pic>
          <p:nvPicPr>
            <p:cNvPr id="2050" name="Picture 2" descr="Bản quyền Solidwork - Tin tức">
              <a:extLst>
                <a:ext uri="{FF2B5EF4-FFF2-40B4-BE49-F238E27FC236}">
                  <a16:creationId xmlns:a16="http://schemas.microsoft.com/office/drawing/2014/main" id="{7C17FA42-0F5B-F8F0-0A67-4523929A69C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7311" y="1458528"/>
              <a:ext cx="1171309" cy="866141"/>
            </a:xfrm>
            <a:prstGeom prst="rect">
              <a:avLst/>
            </a:prstGeom>
            <a:noFill/>
            <a:extLst>
              <a:ext uri="{909E8E84-426E-40DD-AFC4-6F175D3DCCD1}">
                <a14:hiddenFill xmlns:a14="http://schemas.microsoft.com/office/drawing/2010/main">
                  <a:solidFill>
                    <a:srgbClr val="FFFFFF"/>
                  </a:solidFill>
                </a14:hiddenFill>
              </a:ext>
            </a:extLst>
          </p:spPr>
        </p:pic>
        <p:pic>
          <p:nvPicPr>
            <p:cNvPr id="6" name="Hình ảnh 5">
              <a:extLst>
                <a:ext uri="{FF2B5EF4-FFF2-40B4-BE49-F238E27FC236}">
                  <a16:creationId xmlns:a16="http://schemas.microsoft.com/office/drawing/2014/main" id="{759461CE-BADA-6F06-FC59-D03336039F25}"/>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1409774" y="1341860"/>
              <a:ext cx="1625871" cy="1099479"/>
            </a:xfrm>
            <a:prstGeom prst="rect">
              <a:avLst/>
            </a:prstGeom>
            <a:noFill/>
            <a:ln>
              <a:noFill/>
            </a:ln>
          </p:spPr>
        </p:pic>
        <p:cxnSp>
          <p:nvCxnSpPr>
            <p:cNvPr id="9" name="Đường nối Thẳng 8">
              <a:extLst>
                <a:ext uri="{FF2B5EF4-FFF2-40B4-BE49-F238E27FC236}">
                  <a16:creationId xmlns:a16="http://schemas.microsoft.com/office/drawing/2014/main" id="{2BE9484F-CF51-F797-1EED-35BDFFC39220}"/>
                </a:ext>
              </a:extLst>
            </p:cNvPr>
            <p:cNvCxnSpPr/>
            <p:nvPr/>
          </p:nvCxnSpPr>
          <p:spPr>
            <a:xfrm>
              <a:off x="1284491" y="1235858"/>
              <a:ext cx="0" cy="1304946"/>
            </a:xfrm>
            <a:prstGeom prst="line">
              <a:avLst/>
            </a:prstGeom>
          </p:spPr>
          <p:style>
            <a:lnRef idx="3">
              <a:schemeClr val="dk1"/>
            </a:lnRef>
            <a:fillRef idx="0">
              <a:schemeClr val="dk1"/>
            </a:fillRef>
            <a:effectRef idx="2">
              <a:schemeClr val="dk1"/>
            </a:effectRef>
            <a:fontRef idx="minor">
              <a:schemeClr val="tx1"/>
            </a:fontRef>
          </p:style>
        </p:cxnSp>
      </p:grpSp>
      <p:grpSp>
        <p:nvGrpSpPr>
          <p:cNvPr id="22" name="Nhóm 21">
            <a:extLst>
              <a:ext uri="{FF2B5EF4-FFF2-40B4-BE49-F238E27FC236}">
                <a16:creationId xmlns:a16="http://schemas.microsoft.com/office/drawing/2014/main" id="{DB931345-EFB6-FE42-84A3-2C21DCA4E57A}"/>
              </a:ext>
            </a:extLst>
          </p:cNvPr>
          <p:cNvGrpSpPr/>
          <p:nvPr/>
        </p:nvGrpSpPr>
        <p:grpSpPr>
          <a:xfrm>
            <a:off x="3629385" y="1334122"/>
            <a:ext cx="3009530" cy="1842158"/>
            <a:chOff x="147716" y="3557314"/>
            <a:chExt cx="3009530" cy="1842158"/>
          </a:xfrm>
        </p:grpSpPr>
        <p:sp>
          <p:nvSpPr>
            <p:cNvPr id="5" name="Rectangle: Rounded Corners 8">
              <a:extLst>
                <a:ext uri="{FF2B5EF4-FFF2-40B4-BE49-F238E27FC236}">
                  <a16:creationId xmlns:a16="http://schemas.microsoft.com/office/drawing/2014/main" id="{50E02A03-2AA9-D649-A37A-FCF688B720C7}"/>
                </a:ext>
              </a:extLst>
            </p:cNvPr>
            <p:cNvSpPr/>
            <p:nvPr/>
          </p:nvSpPr>
          <p:spPr>
            <a:xfrm>
              <a:off x="147716" y="3557314"/>
              <a:ext cx="3009530" cy="1842158"/>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r>
                <a:rPr lang="en-US" dirty="0" err="1">
                  <a:solidFill>
                    <a:srgbClr val="FF0000"/>
                  </a:solidFill>
                </a:rPr>
                <a:t>Xây</a:t>
              </a:r>
              <a:r>
                <a:rPr lang="en-US" dirty="0">
                  <a:solidFill>
                    <a:srgbClr val="FF0000"/>
                  </a:solidFill>
                </a:rPr>
                <a:t> </a:t>
              </a:r>
              <a:r>
                <a:rPr lang="en-US" dirty="0" err="1">
                  <a:solidFill>
                    <a:srgbClr val="FF0000"/>
                  </a:solidFill>
                </a:rPr>
                <a:t>dựng</a:t>
              </a:r>
              <a:r>
                <a:rPr lang="en-US" dirty="0">
                  <a:solidFill>
                    <a:srgbClr val="FF0000"/>
                  </a:solidFill>
                </a:rPr>
                <a:t> </a:t>
              </a:r>
              <a:r>
                <a:rPr lang="en-US" dirty="0" err="1">
                  <a:solidFill>
                    <a:srgbClr val="FF0000"/>
                  </a:solidFill>
                </a:rPr>
                <a:t>mô</a:t>
              </a:r>
              <a:r>
                <a:rPr lang="en-US" dirty="0">
                  <a:solidFill>
                    <a:srgbClr val="FF0000"/>
                  </a:solidFill>
                </a:rPr>
                <a:t> </a:t>
              </a:r>
              <a:r>
                <a:rPr lang="en-US" dirty="0" err="1">
                  <a:solidFill>
                    <a:srgbClr val="FF0000"/>
                  </a:solidFill>
                </a:rPr>
                <a:t>trường</a:t>
              </a:r>
              <a:endParaRPr lang="en-US" dirty="0">
                <a:solidFill>
                  <a:srgbClr val="FF0000"/>
                </a:solidFill>
              </a:endParaRPr>
            </a:p>
          </p:txBody>
        </p:sp>
        <p:pic>
          <p:nvPicPr>
            <p:cNvPr id="10" name="Picture 6">
              <a:extLst>
                <a:ext uri="{FF2B5EF4-FFF2-40B4-BE49-F238E27FC236}">
                  <a16:creationId xmlns:a16="http://schemas.microsoft.com/office/drawing/2014/main" id="{BA96E1DB-C975-9CC9-8CE0-13617C4EA1A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61761" y="3656632"/>
              <a:ext cx="678039" cy="60210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Revit Software Reviews, Demo &amp; Pricing - 2023">
              <a:extLst>
                <a:ext uri="{FF2B5EF4-FFF2-40B4-BE49-F238E27FC236}">
                  <a16:creationId xmlns:a16="http://schemas.microsoft.com/office/drawing/2014/main" id="{7FBD3834-4283-9DBC-1CC6-109D7393192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61761" y="4358059"/>
              <a:ext cx="678039" cy="678039"/>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Đường nối Thẳng 11">
              <a:extLst>
                <a:ext uri="{FF2B5EF4-FFF2-40B4-BE49-F238E27FC236}">
                  <a16:creationId xmlns:a16="http://schemas.microsoft.com/office/drawing/2014/main" id="{0DDB6F1B-68B6-2434-CCFB-0D99E5E4EDB3}"/>
                </a:ext>
              </a:extLst>
            </p:cNvPr>
            <p:cNvCxnSpPr/>
            <p:nvPr/>
          </p:nvCxnSpPr>
          <p:spPr>
            <a:xfrm>
              <a:off x="1032630" y="3731152"/>
              <a:ext cx="0" cy="1304946"/>
            </a:xfrm>
            <a:prstGeom prst="line">
              <a:avLst/>
            </a:prstGeom>
          </p:spPr>
          <p:style>
            <a:lnRef idx="3">
              <a:schemeClr val="dk1"/>
            </a:lnRef>
            <a:fillRef idx="0">
              <a:schemeClr val="dk1"/>
            </a:fillRef>
            <a:effectRef idx="2">
              <a:schemeClr val="dk1"/>
            </a:effectRef>
            <a:fontRef idx="minor">
              <a:schemeClr val="tx1"/>
            </a:fontRef>
          </p:style>
        </p:cxnSp>
      </p:grpSp>
      <p:grpSp>
        <p:nvGrpSpPr>
          <p:cNvPr id="21" name="Nhóm 20">
            <a:extLst>
              <a:ext uri="{FF2B5EF4-FFF2-40B4-BE49-F238E27FC236}">
                <a16:creationId xmlns:a16="http://schemas.microsoft.com/office/drawing/2014/main" id="{AFAE7BD2-B004-9C4C-EB3E-C9382FDF8625}"/>
              </a:ext>
            </a:extLst>
          </p:cNvPr>
          <p:cNvGrpSpPr/>
          <p:nvPr/>
        </p:nvGrpSpPr>
        <p:grpSpPr>
          <a:xfrm>
            <a:off x="1903395" y="4151027"/>
            <a:ext cx="3009530" cy="1842158"/>
            <a:chOff x="2006980" y="2150391"/>
            <a:chExt cx="3009530" cy="1842158"/>
          </a:xfrm>
        </p:grpSpPr>
        <p:sp>
          <p:nvSpPr>
            <p:cNvPr id="13" name="Rectangle: Rounded Corners 8">
              <a:extLst>
                <a:ext uri="{FF2B5EF4-FFF2-40B4-BE49-F238E27FC236}">
                  <a16:creationId xmlns:a16="http://schemas.microsoft.com/office/drawing/2014/main" id="{670EEDD1-2A65-9313-BC11-1305CA395A7B}"/>
                </a:ext>
              </a:extLst>
            </p:cNvPr>
            <p:cNvSpPr/>
            <p:nvPr/>
          </p:nvSpPr>
          <p:spPr>
            <a:xfrm>
              <a:off x="2006980" y="2150391"/>
              <a:ext cx="3009530" cy="1842158"/>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r>
                <a:rPr lang="en-US" dirty="0" err="1">
                  <a:solidFill>
                    <a:srgbClr val="FF0000"/>
                  </a:solidFill>
                </a:rPr>
                <a:t>Tích</a:t>
              </a:r>
              <a:r>
                <a:rPr lang="en-US" dirty="0">
                  <a:solidFill>
                    <a:srgbClr val="FF0000"/>
                  </a:solidFill>
                </a:rPr>
                <a:t> </a:t>
              </a:r>
              <a:r>
                <a:rPr lang="en-US" dirty="0" err="1">
                  <a:solidFill>
                    <a:srgbClr val="FF0000"/>
                  </a:solidFill>
                </a:rPr>
                <a:t>hợp</a:t>
              </a:r>
              <a:r>
                <a:rPr lang="en-US" dirty="0">
                  <a:solidFill>
                    <a:srgbClr val="FF0000"/>
                  </a:solidFill>
                </a:rPr>
                <a:t> </a:t>
              </a:r>
              <a:r>
                <a:rPr lang="en-US" dirty="0" err="1">
                  <a:solidFill>
                    <a:srgbClr val="FF0000"/>
                  </a:solidFill>
                </a:rPr>
                <a:t>và</a:t>
              </a:r>
              <a:r>
                <a:rPr lang="en-US" dirty="0">
                  <a:solidFill>
                    <a:srgbClr val="FF0000"/>
                  </a:solidFill>
                </a:rPr>
                <a:t> </a:t>
              </a:r>
              <a:r>
                <a:rPr lang="en-US" dirty="0" err="1">
                  <a:solidFill>
                    <a:srgbClr val="FF0000"/>
                  </a:solidFill>
                </a:rPr>
                <a:t>xử</a:t>
              </a:r>
              <a:r>
                <a:rPr lang="en-US" dirty="0">
                  <a:solidFill>
                    <a:srgbClr val="FF0000"/>
                  </a:solidFill>
                </a:rPr>
                <a:t> </a:t>
              </a:r>
              <a:r>
                <a:rPr lang="en-US" dirty="0" err="1">
                  <a:solidFill>
                    <a:srgbClr val="FF0000"/>
                  </a:solidFill>
                </a:rPr>
                <a:t>lý</a:t>
              </a:r>
              <a:r>
                <a:rPr lang="en-US" dirty="0">
                  <a:solidFill>
                    <a:srgbClr val="FF0000"/>
                  </a:solidFill>
                </a:rPr>
                <a:t> </a:t>
              </a:r>
              <a:r>
                <a:rPr lang="en-US" dirty="0" err="1">
                  <a:solidFill>
                    <a:srgbClr val="FF0000"/>
                  </a:solidFill>
                </a:rPr>
                <a:t>tổng</a:t>
              </a:r>
              <a:r>
                <a:rPr lang="en-US" dirty="0">
                  <a:solidFill>
                    <a:srgbClr val="FF0000"/>
                  </a:solidFill>
                </a:rPr>
                <a:t> </a:t>
              </a:r>
              <a:r>
                <a:rPr lang="en-US" dirty="0" err="1">
                  <a:solidFill>
                    <a:srgbClr val="FF0000"/>
                  </a:solidFill>
                </a:rPr>
                <a:t>thể</a:t>
              </a:r>
              <a:endParaRPr lang="en-US" dirty="0">
                <a:solidFill>
                  <a:srgbClr val="FF0000"/>
                </a:solidFill>
              </a:endParaRPr>
            </a:p>
          </p:txBody>
        </p:sp>
        <p:cxnSp>
          <p:nvCxnSpPr>
            <p:cNvPr id="16" name="Đường nối Thẳng 15">
              <a:extLst>
                <a:ext uri="{FF2B5EF4-FFF2-40B4-BE49-F238E27FC236}">
                  <a16:creationId xmlns:a16="http://schemas.microsoft.com/office/drawing/2014/main" id="{09ED354A-056F-C59A-5DD0-9322CA8101CF}"/>
                </a:ext>
              </a:extLst>
            </p:cNvPr>
            <p:cNvCxnSpPr/>
            <p:nvPr/>
          </p:nvCxnSpPr>
          <p:spPr>
            <a:xfrm>
              <a:off x="2891894" y="2324229"/>
              <a:ext cx="0" cy="1304946"/>
            </a:xfrm>
            <a:prstGeom prst="line">
              <a:avLst/>
            </a:prstGeom>
          </p:spPr>
          <p:style>
            <a:lnRef idx="3">
              <a:schemeClr val="dk1"/>
            </a:lnRef>
            <a:fillRef idx="0">
              <a:schemeClr val="dk1"/>
            </a:fillRef>
            <a:effectRef idx="2">
              <a:schemeClr val="dk1"/>
            </a:effectRef>
            <a:fontRef idx="minor">
              <a:schemeClr val="tx1"/>
            </a:fontRef>
          </p:style>
        </p:cxnSp>
        <p:pic>
          <p:nvPicPr>
            <p:cNvPr id="2054" name="Picture 6" descr="Làm thế nào để trở thành nhà phát triển Unity thực thụ?">
              <a:extLst>
                <a:ext uri="{FF2B5EF4-FFF2-40B4-BE49-F238E27FC236}">
                  <a16:creationId xmlns:a16="http://schemas.microsoft.com/office/drawing/2014/main" id="{AEDB0682-A6EC-947D-50AA-9DCD4B43F5B3}"/>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r="63789"/>
            <a:stretch/>
          </p:blipFill>
          <p:spPr bwMode="auto">
            <a:xfrm>
              <a:off x="2190997" y="2391964"/>
              <a:ext cx="618089" cy="627415"/>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6" descr="Làm thế nào để trở thành nhà phát triển Unity thực thụ?">
              <a:extLst>
                <a:ext uri="{FF2B5EF4-FFF2-40B4-BE49-F238E27FC236}">
                  <a16:creationId xmlns:a16="http://schemas.microsoft.com/office/drawing/2014/main" id="{8786DB8E-6C29-06D2-B05E-D54445B85182}"/>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38128" b="1268"/>
            <a:stretch/>
          </p:blipFill>
          <p:spPr bwMode="auto">
            <a:xfrm>
              <a:off x="2179044" y="3125480"/>
              <a:ext cx="618089" cy="362537"/>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26" name="Đường kết nối: Mũi tên Gấp khúc 25">
            <a:extLst>
              <a:ext uri="{FF2B5EF4-FFF2-40B4-BE49-F238E27FC236}">
                <a16:creationId xmlns:a16="http://schemas.microsoft.com/office/drawing/2014/main" id="{06920B22-3058-0A45-6604-F276EB2977A9}"/>
              </a:ext>
            </a:extLst>
          </p:cNvPr>
          <p:cNvCxnSpPr>
            <a:cxnSpLocks/>
          </p:cNvCxnSpPr>
          <p:nvPr/>
        </p:nvCxnSpPr>
        <p:spPr>
          <a:xfrm rot="5400000">
            <a:off x="4323532" y="2790321"/>
            <a:ext cx="974747" cy="1725990"/>
          </a:xfrm>
          <a:prstGeom prst="bentConnector3">
            <a:avLst>
              <a:gd name="adj1" fmla="val 50000"/>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29" name="Đường kết nối: Mũi tên Gấp khúc 28">
            <a:extLst>
              <a:ext uri="{FF2B5EF4-FFF2-40B4-BE49-F238E27FC236}">
                <a16:creationId xmlns:a16="http://schemas.microsoft.com/office/drawing/2014/main" id="{2B95E520-4266-045F-D0E9-53E43215F605}"/>
              </a:ext>
            </a:extLst>
          </p:cNvPr>
          <p:cNvCxnSpPr>
            <a:cxnSpLocks/>
          </p:cNvCxnSpPr>
          <p:nvPr/>
        </p:nvCxnSpPr>
        <p:spPr>
          <a:xfrm rot="16200000" flipH="1">
            <a:off x="1563273" y="2843309"/>
            <a:ext cx="966091" cy="1660224"/>
          </a:xfrm>
          <a:prstGeom prst="bentConnector3">
            <a:avLst>
              <a:gd name="adj1" fmla="val 50000"/>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35" name="Đường nối Thẳng 34">
            <a:extLst>
              <a:ext uri="{FF2B5EF4-FFF2-40B4-BE49-F238E27FC236}">
                <a16:creationId xmlns:a16="http://schemas.microsoft.com/office/drawing/2014/main" id="{B3C81B5E-5328-E2B9-4762-40C890C8FD65}"/>
              </a:ext>
            </a:extLst>
          </p:cNvPr>
          <p:cNvCxnSpPr/>
          <p:nvPr/>
        </p:nvCxnSpPr>
        <p:spPr>
          <a:xfrm>
            <a:off x="6853187" y="665930"/>
            <a:ext cx="0" cy="5696369"/>
          </a:xfrm>
          <a:prstGeom prst="line">
            <a:avLst/>
          </a:prstGeom>
        </p:spPr>
        <p:style>
          <a:lnRef idx="3">
            <a:schemeClr val="dk1"/>
          </a:lnRef>
          <a:fillRef idx="0">
            <a:schemeClr val="dk1"/>
          </a:fillRef>
          <a:effectRef idx="2">
            <a:schemeClr val="dk1"/>
          </a:effectRef>
          <a:fontRef idx="minor">
            <a:schemeClr val="tx1"/>
          </a:fontRef>
        </p:style>
      </p:cxnSp>
      <p:sp>
        <p:nvSpPr>
          <p:cNvPr id="36" name="Hộp Văn bản 35">
            <a:extLst>
              <a:ext uri="{FF2B5EF4-FFF2-40B4-BE49-F238E27FC236}">
                <a16:creationId xmlns:a16="http://schemas.microsoft.com/office/drawing/2014/main" id="{73D1C065-5483-F266-B553-DC9F001F0AC2}"/>
              </a:ext>
            </a:extLst>
          </p:cNvPr>
          <p:cNvSpPr txBox="1"/>
          <p:nvPr/>
        </p:nvSpPr>
        <p:spPr>
          <a:xfrm>
            <a:off x="4912925" y="174370"/>
            <a:ext cx="3266794" cy="369332"/>
          </a:xfrm>
          <a:prstGeom prst="rect">
            <a:avLst/>
          </a:prstGeom>
          <a:noFill/>
        </p:spPr>
        <p:txBody>
          <a:bodyPr wrap="square" rtlCol="0">
            <a:spAutoFit/>
          </a:bodyPr>
          <a:lstStyle/>
          <a:p>
            <a:pPr algn="ctr"/>
            <a:r>
              <a:rPr lang="en-US" b="1" dirty="0">
                <a:solidFill>
                  <a:srgbClr val="FF0000"/>
                </a:solidFill>
              </a:rPr>
              <a:t>XÂY DỰNG PHẦN ẢO</a:t>
            </a:r>
            <a:endParaRPr lang="vi-VN" b="1" dirty="0">
              <a:solidFill>
                <a:srgbClr val="FF0000"/>
              </a:solidFill>
            </a:endParaRPr>
          </a:p>
        </p:txBody>
      </p:sp>
      <p:pic>
        <p:nvPicPr>
          <p:cNvPr id="38" name="Hình ảnh 37">
            <a:extLst>
              <a:ext uri="{FF2B5EF4-FFF2-40B4-BE49-F238E27FC236}">
                <a16:creationId xmlns:a16="http://schemas.microsoft.com/office/drawing/2014/main" id="{2E29471E-B554-EEB2-7E6A-FF4888EC45F0}"/>
              </a:ext>
            </a:extLst>
          </p:cNvPr>
          <p:cNvPicPr>
            <a:picLocks noChangeAspect="1"/>
          </p:cNvPicPr>
          <p:nvPr/>
        </p:nvPicPr>
        <p:blipFill>
          <a:blip r:embed="rId12"/>
          <a:stretch>
            <a:fillRect/>
          </a:stretch>
        </p:blipFill>
        <p:spPr>
          <a:xfrm>
            <a:off x="4777237" y="1428234"/>
            <a:ext cx="1530057" cy="1344480"/>
          </a:xfrm>
          <a:prstGeom prst="rect">
            <a:avLst/>
          </a:prstGeom>
        </p:spPr>
      </p:pic>
      <p:pic>
        <p:nvPicPr>
          <p:cNvPr id="40" name="Hình ảnh 39">
            <a:extLst>
              <a:ext uri="{FF2B5EF4-FFF2-40B4-BE49-F238E27FC236}">
                <a16:creationId xmlns:a16="http://schemas.microsoft.com/office/drawing/2014/main" id="{D039E4EA-A1DC-2F2D-F202-D31AA15B0BDA}"/>
              </a:ext>
            </a:extLst>
          </p:cNvPr>
          <p:cNvPicPr>
            <a:picLocks noChangeAspect="1"/>
          </p:cNvPicPr>
          <p:nvPr/>
        </p:nvPicPr>
        <p:blipFill>
          <a:blip r:embed="rId13"/>
          <a:stretch>
            <a:fillRect/>
          </a:stretch>
        </p:blipFill>
        <p:spPr>
          <a:xfrm>
            <a:off x="2883071" y="4300418"/>
            <a:ext cx="1820602" cy="1287462"/>
          </a:xfrm>
          <a:prstGeom prst="rect">
            <a:avLst/>
          </a:prstGeom>
        </p:spPr>
      </p:pic>
    </p:spTree>
    <p:extLst>
      <p:ext uri="{BB962C8B-B14F-4D97-AF65-F5344CB8AC3E}">
        <p14:creationId xmlns:p14="http://schemas.microsoft.com/office/powerpoint/2010/main" val="27096765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Hộp Văn bản 3">
            <a:extLst>
              <a:ext uri="{FF2B5EF4-FFF2-40B4-BE49-F238E27FC236}">
                <a16:creationId xmlns:a16="http://schemas.microsoft.com/office/drawing/2014/main" id="{EEA32679-FA88-DCA4-58BC-2C81BA858479}"/>
              </a:ext>
            </a:extLst>
          </p:cNvPr>
          <p:cNvSpPr txBox="1"/>
          <p:nvPr/>
        </p:nvSpPr>
        <p:spPr>
          <a:xfrm>
            <a:off x="433138" y="277347"/>
            <a:ext cx="3579144" cy="369332"/>
          </a:xfrm>
          <a:prstGeom prst="rect">
            <a:avLst/>
          </a:prstGeom>
          <a:noFill/>
        </p:spPr>
        <p:txBody>
          <a:bodyPr wrap="square" rtlCol="0">
            <a:spAutoFit/>
          </a:bodyPr>
          <a:lstStyle/>
          <a:p>
            <a:r>
              <a:rPr lang="vi-VN" b="1" dirty="0"/>
              <a:t>Phương pháp</a:t>
            </a:r>
          </a:p>
        </p:txBody>
      </p:sp>
      <p:cxnSp>
        <p:nvCxnSpPr>
          <p:cNvPr id="5" name="Đường nối Thẳng 4">
            <a:extLst>
              <a:ext uri="{FF2B5EF4-FFF2-40B4-BE49-F238E27FC236}">
                <a16:creationId xmlns:a16="http://schemas.microsoft.com/office/drawing/2014/main" id="{14DF9976-44A3-0C2A-EDD4-4B9CDEC07778}"/>
              </a:ext>
            </a:extLst>
          </p:cNvPr>
          <p:cNvCxnSpPr>
            <a:cxnSpLocks/>
          </p:cNvCxnSpPr>
          <p:nvPr/>
        </p:nvCxnSpPr>
        <p:spPr>
          <a:xfrm>
            <a:off x="539014" y="665930"/>
            <a:ext cx="1471819" cy="0"/>
          </a:xfrm>
          <a:prstGeom prst="line">
            <a:avLst/>
          </a:prstGeom>
        </p:spPr>
        <p:style>
          <a:lnRef idx="3">
            <a:schemeClr val="dk1"/>
          </a:lnRef>
          <a:fillRef idx="0">
            <a:schemeClr val="dk1"/>
          </a:fillRef>
          <a:effectRef idx="2">
            <a:schemeClr val="dk1"/>
          </a:effectRef>
          <a:fontRef idx="minor">
            <a:schemeClr val="tx1"/>
          </a:fontRef>
        </p:style>
      </p:cxnSp>
      <p:sp>
        <p:nvSpPr>
          <p:cNvPr id="3" name="Hình chữ nhật 9">
            <a:extLst>
              <a:ext uri="{FF2B5EF4-FFF2-40B4-BE49-F238E27FC236}">
                <a16:creationId xmlns:a16="http://schemas.microsoft.com/office/drawing/2014/main" id="{73B1FBE1-BDE1-6CC2-CDDF-70A1C922AC1F}"/>
              </a:ext>
            </a:extLst>
          </p:cNvPr>
          <p:cNvSpPr/>
          <p:nvPr/>
        </p:nvSpPr>
        <p:spPr>
          <a:xfrm>
            <a:off x="0" y="6447322"/>
            <a:ext cx="12204700" cy="518028"/>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6" name="Hộp Văn bản 10">
            <a:extLst>
              <a:ext uri="{FF2B5EF4-FFF2-40B4-BE49-F238E27FC236}">
                <a16:creationId xmlns:a16="http://schemas.microsoft.com/office/drawing/2014/main" id="{EC98AF9B-B6F4-32F6-4366-02F2720060C6}"/>
              </a:ext>
            </a:extLst>
          </p:cNvPr>
          <p:cNvSpPr txBox="1"/>
          <p:nvPr/>
        </p:nvSpPr>
        <p:spPr>
          <a:xfrm>
            <a:off x="0" y="6513795"/>
            <a:ext cx="12191999" cy="369332"/>
          </a:xfrm>
          <a:prstGeom prst="rect">
            <a:avLst/>
          </a:prstGeom>
          <a:noFill/>
        </p:spPr>
        <p:txBody>
          <a:bodyPr wrap="square">
            <a:spAutoFit/>
          </a:bodyPr>
          <a:lstStyle/>
          <a:p>
            <a:pPr algn="ctr">
              <a:lnSpc>
                <a:spcPct val="90000"/>
              </a:lnSpc>
              <a:spcAft>
                <a:spcPts val="600"/>
              </a:spcAft>
            </a:pPr>
            <a:r>
              <a:rPr lang="en-US" sz="2000" b="1" i="1" dirty="0"/>
              <a:t>NGHIÊN CỨU PHÁT TRIỂN MÔ HÌNH BẢN SAO SỐ CHO ROBOT</a:t>
            </a:r>
          </a:p>
        </p:txBody>
      </p:sp>
      <p:sp>
        <p:nvSpPr>
          <p:cNvPr id="7" name="Hộp Văn bản 6">
            <a:extLst>
              <a:ext uri="{FF2B5EF4-FFF2-40B4-BE49-F238E27FC236}">
                <a16:creationId xmlns:a16="http://schemas.microsoft.com/office/drawing/2014/main" id="{0ED35D99-13C8-6298-F405-C780FE473B8A}"/>
              </a:ext>
            </a:extLst>
          </p:cNvPr>
          <p:cNvSpPr txBox="1"/>
          <p:nvPr/>
        </p:nvSpPr>
        <p:spPr>
          <a:xfrm>
            <a:off x="4694151" y="321089"/>
            <a:ext cx="3970419" cy="369332"/>
          </a:xfrm>
          <a:prstGeom prst="rect">
            <a:avLst/>
          </a:prstGeom>
          <a:noFill/>
        </p:spPr>
        <p:txBody>
          <a:bodyPr wrap="square" rtlCol="0">
            <a:spAutoFit/>
          </a:bodyPr>
          <a:lstStyle/>
          <a:p>
            <a:r>
              <a:rPr lang="en-US" b="1" dirty="0">
                <a:solidFill>
                  <a:srgbClr val="FF0000"/>
                </a:solidFill>
              </a:rPr>
              <a:t>KẾT NỐI VÀ TRUYỀN DỮ LIỆU 2 CHIỀU </a:t>
            </a:r>
            <a:endParaRPr lang="vi-VN" b="1" dirty="0">
              <a:solidFill>
                <a:srgbClr val="FF0000"/>
              </a:solidFill>
            </a:endParaRPr>
          </a:p>
        </p:txBody>
      </p:sp>
      <p:pic>
        <p:nvPicPr>
          <p:cNvPr id="12" name="Picture 2">
            <a:extLst>
              <a:ext uri="{FF2B5EF4-FFF2-40B4-BE49-F238E27FC236}">
                <a16:creationId xmlns:a16="http://schemas.microsoft.com/office/drawing/2014/main" id="{86BE7569-3D36-0160-1B7C-99E44AD169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0206" y="1189935"/>
            <a:ext cx="3738334" cy="4744301"/>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a:extLst>
              <a:ext uri="{FF2B5EF4-FFF2-40B4-BE49-F238E27FC236}">
                <a16:creationId xmlns:a16="http://schemas.microsoft.com/office/drawing/2014/main" id="{D129DC6B-81DD-2463-A9E6-E2E5E4A6AD3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21469" y="2282809"/>
            <a:ext cx="5248157" cy="2528383"/>
          </a:xfrm>
          <a:prstGeom prst="rect">
            <a:avLst/>
          </a:prstGeom>
          <a:noFill/>
          <a:extLst>
            <a:ext uri="{909E8E84-426E-40DD-AFC4-6F175D3DCCD1}">
              <a14:hiddenFill xmlns:a14="http://schemas.microsoft.com/office/drawing/2010/main">
                <a:solidFill>
                  <a:srgbClr val="FFFFFF"/>
                </a:solidFill>
              </a14:hiddenFill>
            </a:ext>
          </a:extLst>
        </p:spPr>
      </p:pic>
      <p:cxnSp>
        <p:nvCxnSpPr>
          <p:cNvPr id="19" name="Đường nối Thẳng 18">
            <a:extLst>
              <a:ext uri="{FF2B5EF4-FFF2-40B4-BE49-F238E27FC236}">
                <a16:creationId xmlns:a16="http://schemas.microsoft.com/office/drawing/2014/main" id="{58BF49EE-05B7-BB6D-71C4-592CACD0ABFF}"/>
              </a:ext>
            </a:extLst>
          </p:cNvPr>
          <p:cNvCxnSpPr>
            <a:cxnSpLocks/>
          </p:cNvCxnSpPr>
          <p:nvPr/>
        </p:nvCxnSpPr>
        <p:spPr>
          <a:xfrm>
            <a:off x="5957740" y="980388"/>
            <a:ext cx="21304" cy="5222449"/>
          </a:xfrm>
          <a:prstGeom prst="line">
            <a:avLst/>
          </a:prstGeom>
        </p:spPr>
        <p:style>
          <a:lnRef idx="3">
            <a:schemeClr val="dk1"/>
          </a:lnRef>
          <a:fillRef idx="0">
            <a:schemeClr val="dk1"/>
          </a:fillRef>
          <a:effectRef idx="2">
            <a:schemeClr val="dk1"/>
          </a:effectRef>
          <a:fontRef idx="minor">
            <a:schemeClr val="tx1"/>
          </a:fontRef>
        </p:style>
      </p:cxnSp>
      <p:sp>
        <p:nvSpPr>
          <p:cNvPr id="21" name="Hộp Văn bản 20">
            <a:extLst>
              <a:ext uri="{FF2B5EF4-FFF2-40B4-BE49-F238E27FC236}">
                <a16:creationId xmlns:a16="http://schemas.microsoft.com/office/drawing/2014/main" id="{4DCBAEAD-DEEE-A506-2E18-465E5A3CB89B}"/>
              </a:ext>
            </a:extLst>
          </p:cNvPr>
          <p:cNvSpPr txBox="1"/>
          <p:nvPr/>
        </p:nvSpPr>
        <p:spPr>
          <a:xfrm>
            <a:off x="1774286" y="5974003"/>
            <a:ext cx="3016578" cy="369332"/>
          </a:xfrm>
          <a:prstGeom prst="rect">
            <a:avLst/>
          </a:prstGeom>
          <a:noFill/>
        </p:spPr>
        <p:txBody>
          <a:bodyPr wrap="square" rtlCol="0">
            <a:spAutoFit/>
          </a:bodyPr>
          <a:lstStyle/>
          <a:p>
            <a:r>
              <a:rPr lang="en-US" dirty="0" err="1"/>
              <a:t>Kết</a:t>
            </a:r>
            <a:r>
              <a:rPr lang="en-US" dirty="0"/>
              <a:t> </a:t>
            </a:r>
            <a:r>
              <a:rPr lang="en-US" dirty="0" err="1"/>
              <a:t>nối</a:t>
            </a:r>
            <a:r>
              <a:rPr lang="en-US" dirty="0"/>
              <a:t> </a:t>
            </a:r>
            <a:r>
              <a:rPr lang="en-US" dirty="0" err="1"/>
              <a:t>bản</a:t>
            </a:r>
            <a:r>
              <a:rPr lang="en-US" dirty="0"/>
              <a:t> </a:t>
            </a:r>
            <a:r>
              <a:rPr lang="en-US" dirty="0" err="1"/>
              <a:t>sao</a:t>
            </a:r>
            <a:r>
              <a:rPr lang="en-US" dirty="0"/>
              <a:t> </a:t>
            </a:r>
            <a:r>
              <a:rPr lang="en-US" dirty="0" err="1"/>
              <a:t>số</a:t>
            </a:r>
            <a:r>
              <a:rPr lang="en-US" dirty="0"/>
              <a:t> </a:t>
            </a:r>
            <a:r>
              <a:rPr lang="en-US" dirty="0" err="1"/>
              <a:t>với</a:t>
            </a:r>
            <a:r>
              <a:rPr lang="en-US" dirty="0"/>
              <a:t> ROS</a:t>
            </a:r>
            <a:endParaRPr lang="vi-VN" dirty="0"/>
          </a:p>
        </p:txBody>
      </p:sp>
      <p:sp>
        <p:nvSpPr>
          <p:cNvPr id="22" name="Hộp Văn bản 21">
            <a:extLst>
              <a:ext uri="{FF2B5EF4-FFF2-40B4-BE49-F238E27FC236}">
                <a16:creationId xmlns:a16="http://schemas.microsoft.com/office/drawing/2014/main" id="{D8C13755-4665-EE80-D00B-36BFA0294C10}"/>
              </a:ext>
            </a:extLst>
          </p:cNvPr>
          <p:cNvSpPr txBox="1"/>
          <p:nvPr/>
        </p:nvSpPr>
        <p:spPr>
          <a:xfrm>
            <a:off x="7554489" y="5974003"/>
            <a:ext cx="3016578" cy="369332"/>
          </a:xfrm>
          <a:prstGeom prst="rect">
            <a:avLst/>
          </a:prstGeom>
          <a:noFill/>
        </p:spPr>
        <p:txBody>
          <a:bodyPr wrap="square" rtlCol="0">
            <a:spAutoFit/>
          </a:bodyPr>
          <a:lstStyle/>
          <a:p>
            <a:r>
              <a:rPr lang="en-US" dirty="0" err="1"/>
              <a:t>Kết</a:t>
            </a:r>
            <a:r>
              <a:rPr lang="en-US" dirty="0"/>
              <a:t> </a:t>
            </a:r>
            <a:r>
              <a:rPr lang="en-US" dirty="0" err="1"/>
              <a:t>nối</a:t>
            </a:r>
            <a:r>
              <a:rPr lang="en-US" dirty="0"/>
              <a:t> </a:t>
            </a:r>
            <a:r>
              <a:rPr lang="en-US" dirty="0" err="1"/>
              <a:t>phần</a:t>
            </a:r>
            <a:r>
              <a:rPr lang="en-US" dirty="0"/>
              <a:t> </a:t>
            </a:r>
            <a:r>
              <a:rPr lang="en-US" dirty="0" err="1"/>
              <a:t>thực</a:t>
            </a:r>
            <a:r>
              <a:rPr lang="en-US" dirty="0"/>
              <a:t> </a:t>
            </a:r>
            <a:r>
              <a:rPr lang="en-US" dirty="0" err="1"/>
              <a:t>với</a:t>
            </a:r>
            <a:r>
              <a:rPr lang="en-US" dirty="0"/>
              <a:t> ROS</a:t>
            </a:r>
            <a:endParaRPr lang="vi-VN" dirty="0"/>
          </a:p>
        </p:txBody>
      </p:sp>
    </p:spTree>
    <p:extLst>
      <p:ext uri="{BB962C8B-B14F-4D97-AF65-F5344CB8AC3E}">
        <p14:creationId xmlns:p14="http://schemas.microsoft.com/office/powerpoint/2010/main" val="808396153"/>
      </p:ext>
    </p:extLst>
  </p:cSld>
  <p:clrMapOvr>
    <a:masterClrMapping/>
  </p:clrMapOvr>
</p:sld>
</file>

<file path=ppt/theme/theme1.xml><?xml version="1.0" encoding="utf-8"?>
<a:theme xmlns:a="http://schemas.openxmlformats.org/drawingml/2006/main" name="Chủ đề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hủ đề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6443</TotalTime>
  <Words>2479</Words>
  <Application>Microsoft Office PowerPoint</Application>
  <PresentationFormat>Màn hình rộng</PresentationFormat>
  <Paragraphs>257</Paragraphs>
  <Slides>16</Slides>
  <Notes>16</Notes>
  <HiddenSlides>0</HiddenSlides>
  <MMClips>0</MMClips>
  <ScaleCrop>false</ScaleCrop>
  <HeadingPairs>
    <vt:vector size="6" baseType="variant">
      <vt:variant>
        <vt:lpstr>Phông được Dùng</vt:lpstr>
      </vt:variant>
      <vt:variant>
        <vt:i4>9</vt:i4>
      </vt:variant>
      <vt:variant>
        <vt:lpstr>Chủ đề</vt:lpstr>
      </vt:variant>
      <vt:variant>
        <vt:i4>1</vt:i4>
      </vt:variant>
      <vt:variant>
        <vt:lpstr>Tiêu đề Bản chiếu</vt:lpstr>
      </vt:variant>
      <vt:variant>
        <vt:i4>16</vt:i4>
      </vt:variant>
    </vt:vector>
  </HeadingPairs>
  <TitlesOfParts>
    <vt:vector size="26" baseType="lpstr">
      <vt:lpstr>Arial</vt:lpstr>
      <vt:lpstr>Arial (Thân)</vt:lpstr>
      <vt:lpstr>Calibri</vt:lpstr>
      <vt:lpstr>Calibri (Thân)</vt:lpstr>
      <vt:lpstr>Cambria Math</vt:lpstr>
      <vt:lpstr>Söhne</vt:lpstr>
      <vt:lpstr>Sora</vt:lpstr>
      <vt:lpstr>Times New Roman</vt:lpstr>
      <vt:lpstr>Wingdings</vt:lpstr>
      <vt:lpstr>Chủ đề Office</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Bản trình bày PowerPoint</dc:title>
  <dc:creator>anh tran</dc:creator>
  <cp:lastModifiedBy>Anh Tran</cp:lastModifiedBy>
  <cp:revision>320</cp:revision>
  <dcterms:created xsi:type="dcterms:W3CDTF">2023-03-07T04:08:43Z</dcterms:created>
  <dcterms:modified xsi:type="dcterms:W3CDTF">2023-07-17T08:24:32Z</dcterms:modified>
</cp:coreProperties>
</file>